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6" r:id="rId19"/>
    <p:sldId id="273" r:id="rId20"/>
    <p:sldId id="274" r:id="rId21"/>
    <p:sldId id="275" r:id="rId22"/>
    <p:sldId id="276" r:id="rId23"/>
    <p:sldId id="277" r:id="rId24"/>
    <p:sldId id="278" r:id="rId25"/>
    <p:sldId id="279" r:id="rId26"/>
    <p:sldId id="280" r:id="rId27"/>
    <p:sldId id="282" r:id="rId28"/>
    <p:sldId id="283" r:id="rId29"/>
    <p:sldId id="284" r:id="rId30"/>
    <p:sldId id="28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2" d="100"/>
          <a:sy n="92" d="100"/>
        </p:scale>
        <p:origin x="-4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42000C-7DE7-C846-8F6D-FE3FB8B69A7C}" type="datetimeFigureOut">
              <a:rPr lang="en-US" smtClean="0"/>
              <a:t>11/25/14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AC7A16-BA6B-DF4E-AF9C-DBF903F865A5}" type="slidenum">
              <a:rPr lang="en-US" smtClean="0"/>
              <a:t>‹#›</a:t>
            </a:fld>
            <a:endParaRPr lang="en-US"/>
          </a:p>
        </p:txBody>
      </p:sp>
    </p:spTree>
    <p:extLst>
      <p:ext uri="{BB962C8B-B14F-4D97-AF65-F5344CB8AC3E}">
        <p14:creationId xmlns:p14="http://schemas.microsoft.com/office/powerpoint/2010/main" val="119162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Services that provide social connections have continued to proliferate and specialize. Now we can connect with other people through our shared affinities for food, shopping, fitness, and much more. In this new chapter, we’ll examine patterns that can help your users make these connections through their mobile devices.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a:t>
            </a:fld>
            <a:endParaRPr lang="en-US"/>
          </a:p>
        </p:txBody>
      </p:sp>
    </p:spTree>
    <p:extLst>
      <p:ext uri="{BB962C8B-B14F-4D97-AF65-F5344CB8AC3E}">
        <p14:creationId xmlns:p14="http://schemas.microsoft.com/office/powerpoint/2010/main" val="1389325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8-5. </a:t>
            </a:r>
            <a:endParaRPr lang="en-US" dirty="0" smtClean="0"/>
          </a:p>
          <a:p>
            <a:r>
              <a:rPr lang="en-US" sz="1200" kern="1200" dirty="0" err="1" smtClean="0">
                <a:solidFill>
                  <a:schemeClr val="tx1"/>
                </a:solidFill>
                <a:effectLst/>
                <a:latin typeface="+mn-lt"/>
                <a:ea typeface="+mn-ea"/>
                <a:cs typeface="+mn-cs"/>
              </a:rPr>
              <a:t>MapMyFitness</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find friends from main menu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Looking again at </a:t>
            </a:r>
            <a:r>
              <a:rPr lang="en-US" sz="1200" kern="1200" dirty="0" err="1" smtClean="0">
                <a:solidFill>
                  <a:schemeClr val="tx1"/>
                </a:solidFill>
                <a:effectLst/>
                <a:latin typeface="+mn-lt"/>
                <a:ea typeface="+mn-ea"/>
                <a:cs typeface="+mn-cs"/>
              </a:rPr>
              <a:t>MapMyFitness</a:t>
            </a:r>
            <a:r>
              <a:rPr lang="en-US" sz="1200" kern="1200" dirty="0" smtClean="0">
                <a:solidFill>
                  <a:schemeClr val="tx1"/>
                </a:solidFill>
                <a:effectLst/>
                <a:latin typeface="+mn-lt"/>
                <a:ea typeface="+mn-ea"/>
                <a:cs typeface="+mn-cs"/>
              </a:rPr>
              <a:t>, I gave its Social Registration high marks for being short and sweet, but connections aren’t part of that flow. That’s not really an issue, though, because the app organically prompts for connection within normal user flows: from the main menu, through invitations before or after a workout, and through </a:t>
            </a:r>
            <a:r>
              <a:rPr lang="en-US" sz="1200" kern="1200" dirty="0" err="1" smtClean="0">
                <a:solidFill>
                  <a:schemeClr val="tx1"/>
                </a:solidFill>
                <a:effectLst/>
                <a:latin typeface="+mn-lt"/>
                <a:ea typeface="+mn-ea"/>
                <a:cs typeface="+mn-cs"/>
              </a:rPr>
              <a:t>invi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tations</a:t>
            </a:r>
            <a:r>
              <a:rPr lang="en-US" sz="1200" kern="1200" dirty="0" smtClean="0">
                <a:solidFill>
                  <a:schemeClr val="tx1"/>
                </a:solidFill>
                <a:effectLst/>
                <a:latin typeface="+mn-lt"/>
                <a:ea typeface="+mn-ea"/>
                <a:cs typeface="+mn-cs"/>
              </a:rPr>
              <a:t> in the Activity Feed.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Offer connection points throughout the application. It might make sense to offer connection opportunities during Registration, and/ or as part of one or more other user flows.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10</a:t>
            </a:fld>
            <a:endParaRPr lang="en-US"/>
          </a:p>
        </p:txBody>
      </p:sp>
    </p:spTree>
    <p:extLst>
      <p:ext uri="{BB962C8B-B14F-4D97-AF65-F5344CB8AC3E}">
        <p14:creationId xmlns:p14="http://schemas.microsoft.com/office/powerpoint/2010/main" val="477110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8-6. </a:t>
            </a:r>
            <a:endParaRPr lang="en-US" dirty="0" smtClean="0"/>
          </a:p>
          <a:p>
            <a:r>
              <a:rPr lang="en-US" sz="1200" kern="1200" dirty="0" err="1" smtClean="0">
                <a:solidFill>
                  <a:schemeClr val="tx1"/>
                </a:solidFill>
                <a:effectLst/>
                <a:latin typeface="+mn-lt"/>
                <a:ea typeface="+mn-ea"/>
                <a:cs typeface="+mn-cs"/>
              </a:rPr>
              <a:t>MapMyFitness</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invitations to connect pre- or post-workout, </a:t>
            </a:r>
            <a:endParaRPr lang="en-US" dirty="0" smtClean="0"/>
          </a:p>
          <a:p>
            <a:r>
              <a:rPr lang="en-US" sz="1200" kern="1200" dirty="0" smtClean="0">
                <a:solidFill>
                  <a:schemeClr val="tx1"/>
                </a:solidFill>
                <a:effectLst/>
                <a:latin typeface="+mn-lt"/>
                <a:ea typeface="+mn-ea"/>
                <a:cs typeface="+mn-cs"/>
              </a:rPr>
              <a:t>and in the Activity Feed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11</a:t>
            </a:fld>
            <a:endParaRPr lang="en-US"/>
          </a:p>
        </p:txBody>
      </p:sp>
    </p:spTree>
    <p:extLst>
      <p:ext uri="{BB962C8B-B14F-4D97-AF65-F5344CB8AC3E}">
        <p14:creationId xmlns:p14="http://schemas.microsoft.com/office/powerpoint/2010/main" val="279471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8-7. </a:t>
            </a:r>
            <a:endParaRPr lang="en-US" dirty="0" smtClean="0"/>
          </a:p>
          <a:p>
            <a:r>
              <a:rPr lang="en-US" sz="1200" kern="1200" dirty="0" smtClean="0">
                <a:solidFill>
                  <a:schemeClr val="tx1"/>
                </a:solidFill>
                <a:effectLst/>
                <a:latin typeface="+mn-lt"/>
                <a:ea typeface="+mn-ea"/>
                <a:cs typeface="+mn-cs"/>
              </a:rPr>
              <a:t>Twitter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the Following flow lets you see what else a user has shared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of the previous examples show how to enable bulk connections. But you’ll probably also want to offer a one-to-one connection option. Thanks to Twitter, </a:t>
            </a:r>
            <a:r>
              <a:rPr lang="en-US" sz="1200" i="1" kern="1200" dirty="0" smtClean="0">
                <a:solidFill>
                  <a:schemeClr val="tx1"/>
                </a:solidFill>
                <a:effectLst/>
                <a:latin typeface="+mn-lt"/>
                <a:ea typeface="+mn-ea"/>
                <a:cs typeface="+mn-cs"/>
              </a:rPr>
              <a:t>Following </a:t>
            </a:r>
            <a:r>
              <a:rPr lang="en-US" sz="1200" kern="1200" dirty="0" smtClean="0">
                <a:solidFill>
                  <a:schemeClr val="tx1"/>
                </a:solidFill>
                <a:effectLst/>
                <a:latin typeface="+mn-lt"/>
                <a:ea typeface="+mn-ea"/>
                <a:cs typeface="+mn-cs"/>
              </a:rPr>
              <a:t>has become the generic term for this. In the Twitter and </a:t>
            </a:r>
            <a:r>
              <a:rPr lang="en-US" sz="1200" kern="1200" dirty="0" err="1" smtClean="0">
                <a:solidFill>
                  <a:schemeClr val="tx1"/>
                </a:solidFill>
                <a:effectLst/>
                <a:latin typeface="+mn-lt"/>
                <a:ea typeface="+mn-ea"/>
                <a:cs typeface="+mn-cs"/>
              </a:rPr>
              <a:t>Zoomingo</a:t>
            </a:r>
            <a:r>
              <a:rPr lang="en-US" sz="1200" kern="1200" dirty="0" smtClean="0">
                <a:solidFill>
                  <a:schemeClr val="tx1"/>
                </a:solidFill>
                <a:effectLst/>
                <a:latin typeface="+mn-lt"/>
                <a:ea typeface="+mn-ea"/>
                <a:cs typeface="+mn-cs"/>
              </a:rPr>
              <a:t> apps, the Following flow works like this: I’m browsing, I see something interesting (a tweet or a coupon), I look at who shared it, I check out what else that person has shared, and if what I see appeals to me I follow that person.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12</a:t>
            </a:fld>
            <a:endParaRPr lang="en-US"/>
          </a:p>
        </p:txBody>
      </p:sp>
    </p:spTree>
    <p:extLst>
      <p:ext uri="{BB962C8B-B14F-4D97-AF65-F5344CB8AC3E}">
        <p14:creationId xmlns:p14="http://schemas.microsoft.com/office/powerpoint/2010/main" val="138301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8-8. </a:t>
            </a:r>
            <a:endParaRPr lang="en-US" dirty="0" smtClean="0"/>
          </a:p>
          <a:p>
            <a:r>
              <a:rPr lang="en-US" sz="1200" kern="1200" dirty="0" err="1" smtClean="0">
                <a:solidFill>
                  <a:schemeClr val="tx1"/>
                </a:solidFill>
                <a:effectLst/>
                <a:latin typeface="+mn-lt"/>
                <a:ea typeface="+mn-ea"/>
                <a:cs typeface="+mn-cs"/>
              </a:rPr>
              <a:t>Zoomingo</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the Following flow highlights the user’s reach within the network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effectLst/>
                <a:latin typeface="+mn-lt"/>
                <a:ea typeface="+mn-ea"/>
                <a:cs typeface="+mn-cs"/>
              </a:rPr>
              <a:t>Offer Following</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at key points in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browsing flow to increase user engagement. Make the Follow button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 prominent call to action on the Profile screen.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13</a:t>
            </a:fld>
            <a:endParaRPr lang="en-US"/>
          </a:p>
        </p:txBody>
      </p:sp>
    </p:spTree>
    <p:extLst>
      <p:ext uri="{BB962C8B-B14F-4D97-AF65-F5344CB8AC3E}">
        <p14:creationId xmlns:p14="http://schemas.microsoft.com/office/powerpoint/2010/main" val="3435332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8-9. </a:t>
            </a:r>
            <a:endParaRPr lang="en-US" dirty="0" smtClean="0"/>
          </a:p>
          <a:p>
            <a:r>
              <a:rPr lang="en-US" sz="1200" kern="1200" dirty="0" smtClean="0">
                <a:solidFill>
                  <a:schemeClr val="tx1"/>
                </a:solidFill>
                <a:effectLst/>
                <a:latin typeface="+mn-lt"/>
                <a:ea typeface="+mn-ea"/>
                <a:cs typeface="+mn-cs"/>
              </a:rPr>
              <a:t>Pose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Featured Poser makes Following a conversion tactic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Pose makes Following a feature that drives signups. In its flow, the home page has a Featured Poser and a Follow call to action. If I want to see the Featured Poser’s collection and profile, I’ll need to register, if I haven’t already.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14</a:t>
            </a:fld>
            <a:endParaRPr lang="en-US"/>
          </a:p>
        </p:txBody>
      </p:sp>
    </p:spTree>
    <p:extLst>
      <p:ext uri="{BB962C8B-B14F-4D97-AF65-F5344CB8AC3E}">
        <p14:creationId xmlns:p14="http://schemas.microsoft.com/office/powerpoint/2010/main" val="22909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8-10. </a:t>
            </a:r>
            <a:endParaRPr lang="en-US" dirty="0" smtClean="0"/>
          </a:p>
          <a:p>
            <a:r>
              <a:rPr lang="en-US" sz="1200" kern="1200" dirty="0" err="1" smtClean="0">
                <a:solidFill>
                  <a:schemeClr val="tx1"/>
                </a:solidFill>
                <a:effectLst/>
                <a:latin typeface="+mn-lt"/>
                <a:ea typeface="+mn-ea"/>
                <a:cs typeface="+mn-cs"/>
              </a:rPr>
              <a:t>Foodspotting</a:t>
            </a:r>
            <a:r>
              <a:rPr lang="en-US" sz="1200" kern="1200" dirty="0" smtClean="0">
                <a:solidFill>
                  <a:schemeClr val="tx1"/>
                </a:solidFill>
                <a:effectLst/>
                <a:latin typeface="+mn-lt"/>
                <a:ea typeface="+mn-ea"/>
                <a:cs typeface="+mn-cs"/>
              </a:rPr>
              <a:t> and Foursquare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statistics communicate engagement and reach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Although Profiles aren’t unique to social platforms, they are one of the key elements of all social networks. The best profile pages “introduce” the person with a photo, short bio, and lists of interests. They include an activity feed or another indicator of the </a:t>
            </a:r>
            <a:r>
              <a:rPr lang="en-US" sz="1200" kern="1200" dirty="0" err="1" smtClean="0">
                <a:solidFill>
                  <a:schemeClr val="tx1"/>
                </a:solidFill>
                <a:effectLst/>
                <a:latin typeface="+mn-lt"/>
                <a:ea typeface="+mn-ea"/>
                <a:cs typeface="+mn-cs"/>
              </a:rPr>
              <a:t>profilee’s</a:t>
            </a:r>
            <a:r>
              <a:rPr lang="en-US" sz="1200" kern="1200" dirty="0" smtClean="0">
                <a:solidFill>
                  <a:schemeClr val="tx1"/>
                </a:solidFill>
                <a:effectLst/>
                <a:latin typeface="+mn-lt"/>
                <a:ea typeface="+mn-ea"/>
                <a:cs typeface="+mn-cs"/>
              </a:rPr>
              <a:t> level of engage- </a:t>
            </a:r>
            <a:r>
              <a:rPr lang="en-US" sz="1200" kern="1200" dirty="0" err="1" smtClean="0">
                <a:solidFill>
                  <a:schemeClr val="tx1"/>
                </a:solidFill>
                <a:effectLst/>
                <a:latin typeface="+mn-lt"/>
                <a:ea typeface="+mn-ea"/>
                <a:cs typeface="+mn-cs"/>
              </a:rPr>
              <a:t>ment</a:t>
            </a:r>
            <a:r>
              <a:rPr lang="en-US" sz="1200" kern="1200" dirty="0" smtClean="0">
                <a:solidFill>
                  <a:schemeClr val="tx1"/>
                </a:solidFill>
                <a:effectLst/>
                <a:latin typeface="+mn-lt"/>
                <a:ea typeface="+mn-ea"/>
                <a:cs typeface="+mn-cs"/>
              </a:rPr>
              <a:t>, show that person’s reach (how popular, influential, or active she is in the network), and offer a way to follow, add, or otherwise connect with her. </a:t>
            </a:r>
            <a:endParaRPr lang="en-US" dirty="0" smtClean="0"/>
          </a:p>
          <a:p>
            <a:r>
              <a:rPr lang="en-US" sz="1200" kern="1200" dirty="0" smtClean="0">
                <a:solidFill>
                  <a:schemeClr val="tx1"/>
                </a:solidFill>
                <a:effectLst/>
                <a:latin typeface="+mn-lt"/>
                <a:ea typeface="+mn-ea"/>
                <a:cs typeface="+mn-cs"/>
              </a:rPr>
              <a:t>Apps like </a:t>
            </a:r>
            <a:r>
              <a:rPr lang="en-US" sz="1200" kern="1200" dirty="0" err="1" smtClean="0">
                <a:solidFill>
                  <a:schemeClr val="tx1"/>
                </a:solidFill>
                <a:effectLst/>
                <a:latin typeface="+mn-lt"/>
                <a:ea typeface="+mn-ea"/>
                <a:cs typeface="+mn-cs"/>
              </a:rPr>
              <a:t>Foodspotting</a:t>
            </a:r>
            <a:r>
              <a:rPr lang="en-US" sz="1200" kern="1200" dirty="0" smtClean="0">
                <a:solidFill>
                  <a:schemeClr val="tx1"/>
                </a:solidFill>
                <a:effectLst/>
                <a:latin typeface="+mn-lt"/>
                <a:ea typeface="+mn-ea"/>
                <a:cs typeface="+mn-cs"/>
              </a:rPr>
              <a:t> and Foursquare use statistics to show how engaged the person is in the community. This makes sense, since the relationships in these two apps are based on credibility and trust. </a:t>
            </a:r>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15</a:t>
            </a:fld>
            <a:endParaRPr lang="en-US"/>
          </a:p>
        </p:txBody>
      </p:sp>
    </p:spTree>
    <p:extLst>
      <p:ext uri="{BB962C8B-B14F-4D97-AF65-F5344CB8AC3E}">
        <p14:creationId xmlns:p14="http://schemas.microsoft.com/office/powerpoint/2010/main" val="546667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8-11. </a:t>
            </a:r>
            <a:endParaRPr lang="en-US" dirty="0" smtClean="0"/>
          </a:p>
          <a:p>
            <a:r>
              <a:rPr lang="en-US" sz="1200" kern="1200" dirty="0" smtClean="0">
                <a:solidFill>
                  <a:schemeClr val="tx1"/>
                </a:solidFill>
                <a:effectLst/>
                <a:latin typeface="+mn-lt"/>
                <a:ea typeface="+mn-ea"/>
                <a:cs typeface="+mn-cs"/>
              </a:rPr>
              <a:t>Pose and </a:t>
            </a:r>
            <a:r>
              <a:rPr lang="en-US" sz="1200" kern="1200" dirty="0" err="1" smtClean="0">
                <a:solidFill>
                  <a:schemeClr val="tx1"/>
                </a:solidFill>
                <a:effectLst/>
                <a:latin typeface="+mn-lt"/>
                <a:ea typeface="+mn-ea"/>
                <a:cs typeface="+mn-cs"/>
              </a:rPr>
              <a:t>Pinterest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shared content is prominent in Profiles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Pose and </a:t>
            </a:r>
            <a:r>
              <a:rPr lang="en-US" sz="1200" kern="1200" dirty="0" err="1" smtClean="0">
                <a:solidFill>
                  <a:schemeClr val="tx1"/>
                </a:solidFill>
                <a:effectLst/>
                <a:latin typeface="+mn-lt"/>
                <a:ea typeface="+mn-ea"/>
                <a:cs typeface="+mn-cs"/>
              </a:rPr>
              <a:t>Pinterest</a:t>
            </a:r>
            <a:r>
              <a:rPr lang="en-US" sz="1200" kern="1200" dirty="0" smtClean="0">
                <a:solidFill>
                  <a:schemeClr val="tx1"/>
                </a:solidFill>
                <a:effectLst/>
                <a:latin typeface="+mn-lt"/>
                <a:ea typeface="+mn-ea"/>
                <a:cs typeface="+mn-cs"/>
              </a:rPr>
              <a:t> are more visual networks, based on members’ shared tastes. No surprise, then, that photos of shared content are the primary focus in their Profile screen designs.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16</a:t>
            </a:fld>
            <a:endParaRPr lang="en-US"/>
          </a:p>
        </p:txBody>
      </p:sp>
    </p:spTree>
    <p:extLst>
      <p:ext uri="{BB962C8B-B14F-4D97-AF65-F5344CB8AC3E}">
        <p14:creationId xmlns:p14="http://schemas.microsoft.com/office/powerpoint/2010/main" val="306473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8-12. </a:t>
            </a:r>
            <a:endParaRPr lang="en-US" dirty="0" smtClean="0"/>
          </a:p>
          <a:p>
            <a:r>
              <a:rPr lang="en-US" sz="1200" kern="1200" dirty="0" err="1" smtClean="0">
                <a:solidFill>
                  <a:schemeClr val="tx1"/>
                </a:solidFill>
                <a:effectLst/>
                <a:latin typeface="+mn-lt"/>
                <a:ea typeface="+mn-ea"/>
                <a:cs typeface="+mn-cs"/>
              </a:rPr>
              <a:t>Instagram</a:t>
            </a:r>
            <a:r>
              <a:rPr lang="en-US" sz="1200" kern="1200" dirty="0" smtClean="0">
                <a:solidFill>
                  <a:schemeClr val="tx1"/>
                </a:solidFill>
                <a:effectLst/>
                <a:latin typeface="+mn-lt"/>
                <a:ea typeface="+mn-ea"/>
                <a:cs typeface="+mn-cs"/>
              </a:rPr>
              <a:t> and Google+: tabbed Profiles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Sometimes a network touches so many aspects of a person’s life that a Profile can’t be limited to a single screen. </a:t>
            </a:r>
            <a:r>
              <a:rPr lang="en-US" sz="1200" kern="1200" dirty="0" err="1" smtClean="0">
                <a:solidFill>
                  <a:schemeClr val="tx1"/>
                </a:solidFill>
                <a:effectLst/>
                <a:latin typeface="+mn-lt"/>
                <a:ea typeface="+mn-ea"/>
                <a:cs typeface="+mn-cs"/>
              </a:rPr>
              <a:t>Instagram</a:t>
            </a:r>
            <a:r>
              <a:rPr lang="en-US" sz="1200" kern="1200" dirty="0" smtClean="0">
                <a:solidFill>
                  <a:schemeClr val="tx1"/>
                </a:solidFill>
                <a:effectLst/>
                <a:latin typeface="+mn-lt"/>
                <a:ea typeface="+mn-ea"/>
                <a:cs typeface="+mn-cs"/>
              </a:rPr>
              <a:t> and Google+ use tabs for the different facets of a Profile, whereas LinkedIn uses a list to drill into more details.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Profiles are the heart of social networks. Ultimately, the design should surface just enough information to make people want to connect with one another and build relationships within the network.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17</a:t>
            </a:fld>
            <a:endParaRPr lang="en-US"/>
          </a:p>
        </p:txBody>
      </p:sp>
    </p:spTree>
    <p:extLst>
      <p:ext uri="{BB962C8B-B14F-4D97-AF65-F5344CB8AC3E}">
        <p14:creationId xmlns:p14="http://schemas.microsoft.com/office/powerpoint/2010/main" val="345014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8-13. </a:t>
            </a:r>
            <a:endParaRPr lang="en-US" dirty="0" smtClean="0"/>
          </a:p>
          <a:p>
            <a:r>
              <a:rPr lang="en-US" sz="1200" kern="1200" dirty="0" smtClean="0">
                <a:solidFill>
                  <a:schemeClr val="tx1"/>
                </a:solidFill>
                <a:effectLst/>
                <a:latin typeface="+mn-lt"/>
                <a:ea typeface="+mn-ea"/>
                <a:cs typeface="+mn-cs"/>
              </a:rPr>
              <a:t>LinkedIn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list design for more Profile details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18</a:t>
            </a:fld>
            <a:endParaRPr lang="en-US"/>
          </a:p>
        </p:txBody>
      </p:sp>
    </p:spTree>
    <p:extLst>
      <p:ext uri="{BB962C8B-B14F-4D97-AF65-F5344CB8AC3E}">
        <p14:creationId xmlns:p14="http://schemas.microsoft.com/office/powerpoint/2010/main" val="3956440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8-14. </a:t>
            </a:r>
            <a:endParaRPr lang="en-US" dirty="0" smtClean="0"/>
          </a:p>
          <a:p>
            <a:r>
              <a:rPr lang="en-US" sz="1200" kern="1200" dirty="0" err="1" smtClean="0">
                <a:solidFill>
                  <a:schemeClr val="tx1"/>
                </a:solidFill>
                <a:effectLst/>
                <a:latin typeface="+mn-lt"/>
                <a:ea typeface="+mn-ea"/>
                <a:cs typeface="+mn-cs"/>
              </a:rPr>
              <a:t>Group.me</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dynamic search aids Group creation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Groups are implicit within social networks, while others need to be created by users. </a:t>
            </a:r>
            <a:r>
              <a:rPr lang="en-US" sz="1200" kern="1200" dirty="0" err="1" smtClean="0">
                <a:solidFill>
                  <a:schemeClr val="tx1"/>
                </a:solidFill>
                <a:effectLst/>
                <a:latin typeface="+mn-lt"/>
                <a:ea typeface="+mn-ea"/>
                <a:cs typeface="+mn-cs"/>
              </a:rPr>
              <a:t>Group.me</a:t>
            </a:r>
            <a:r>
              <a:rPr lang="en-US" sz="1200" kern="1200" dirty="0" smtClean="0">
                <a:solidFill>
                  <a:schemeClr val="tx1"/>
                </a:solidFill>
                <a:effectLst/>
                <a:latin typeface="+mn-lt"/>
                <a:ea typeface="+mn-ea"/>
                <a:cs typeface="+mn-cs"/>
              </a:rPr>
              <a:t> has a super simple interface for </a:t>
            </a:r>
            <a:r>
              <a:rPr lang="en-US" sz="1200" kern="1200" dirty="0" err="1" smtClean="0">
                <a:solidFill>
                  <a:schemeClr val="tx1"/>
                </a:solidFill>
                <a:effectLst/>
                <a:latin typeface="+mn-lt"/>
                <a:ea typeface="+mn-ea"/>
                <a:cs typeface="+mn-cs"/>
              </a:rPr>
              <a:t>creat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a Group. Start with a Group name, and then use dynamic search to start adding contacts.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19</a:t>
            </a:fld>
            <a:endParaRPr lang="en-US"/>
          </a:p>
        </p:txBody>
      </p:sp>
    </p:spTree>
    <p:extLst>
      <p:ext uri="{BB962C8B-B14F-4D97-AF65-F5344CB8AC3E}">
        <p14:creationId xmlns:p14="http://schemas.microsoft.com/office/powerpoint/2010/main" val="19238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 </a:t>
            </a:r>
            <a:endParaRPr lang="en-US" dirty="0" smtClean="0"/>
          </a:p>
          <a:p>
            <a:r>
              <a:rPr lang="en-US" sz="1200" kern="1200" dirty="0" err="1" smtClean="0">
                <a:solidFill>
                  <a:schemeClr val="tx1"/>
                </a:solidFill>
                <a:effectLst/>
                <a:latin typeface="+mn-lt"/>
                <a:ea typeface="+mn-ea"/>
                <a:cs typeface="+mn-cs"/>
              </a:rPr>
              <a:t>MapMyFitness</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streamlines Registration with Facebook and an op- </a:t>
            </a:r>
            <a:r>
              <a:rPr lang="en-US" sz="1200" kern="1200" dirty="0" err="1" smtClean="0">
                <a:solidFill>
                  <a:schemeClr val="tx1"/>
                </a:solidFill>
                <a:effectLst/>
                <a:latin typeface="+mn-lt"/>
                <a:ea typeface="+mn-ea"/>
                <a:cs typeface="+mn-cs"/>
              </a:rPr>
              <a:t>tional</a:t>
            </a:r>
            <a:r>
              <a:rPr lang="en-US" sz="1200" kern="1200" dirty="0" smtClean="0">
                <a:solidFill>
                  <a:schemeClr val="tx1"/>
                </a:solidFill>
                <a:effectLst/>
                <a:latin typeface="+mn-lt"/>
                <a:ea typeface="+mn-ea"/>
                <a:cs typeface="+mn-cs"/>
              </a:rPr>
              <a:t> personalization screen </a:t>
            </a:r>
            <a:endParaRPr lang="en-US" dirty="0" smtClean="0"/>
          </a:p>
          <a:p>
            <a:endParaRPr lang="en-US" sz="1200" b="0" kern="1200" dirty="0" smtClean="0">
              <a:solidFill>
                <a:schemeClr val="tx1"/>
              </a:solidFill>
              <a:effectLst/>
              <a:latin typeface="+mn-lt"/>
              <a:ea typeface="+mn-ea"/>
              <a:cs typeface="+mn-cs"/>
            </a:endParaRPr>
          </a:p>
          <a:p>
            <a:r>
              <a:rPr lang="en-US" sz="1200" b="0" kern="1200" dirty="0" err="1" smtClean="0">
                <a:solidFill>
                  <a:schemeClr val="tx1"/>
                </a:solidFill>
                <a:effectLst/>
                <a:latin typeface="+mn-lt"/>
                <a:ea typeface="+mn-ea"/>
                <a:cs typeface="+mn-cs"/>
              </a:rPr>
              <a:t>MapMyFitness</a:t>
            </a:r>
            <a:r>
              <a:rPr lang="en-US" sz="1200" b="0" kern="1200" dirty="0" smtClean="0">
                <a:solidFill>
                  <a:schemeClr val="tx1"/>
                </a:solidFill>
                <a:effectLst/>
                <a:latin typeface="+mn-lt"/>
                <a:ea typeface="+mn-ea"/>
                <a:cs typeface="+mn-cs"/>
              </a:rPr>
              <a:t> Compared to We Heart It </a:t>
            </a:r>
            <a:endParaRPr lang="en-US" dirty="0" smtClean="0"/>
          </a:p>
          <a:p>
            <a:r>
              <a:rPr lang="en-US" sz="1200" kern="1200" dirty="0" err="1" smtClean="0">
                <a:solidFill>
                  <a:schemeClr val="tx1"/>
                </a:solidFill>
                <a:effectLst/>
                <a:latin typeface="+mn-lt"/>
                <a:ea typeface="+mn-ea"/>
                <a:cs typeface="+mn-cs"/>
              </a:rPr>
              <a:t>MapMyFitness</a:t>
            </a:r>
            <a:r>
              <a:rPr lang="en-US" sz="1200" kern="1200" dirty="0" smtClean="0">
                <a:solidFill>
                  <a:schemeClr val="tx1"/>
                </a:solidFill>
                <a:effectLst/>
                <a:latin typeface="+mn-lt"/>
                <a:ea typeface="+mn-ea"/>
                <a:cs typeface="+mn-cs"/>
              </a:rPr>
              <a:t> offers Sign Up with Facebook, and uses the Facebook API to show a single authorization screen. If authorized, it pulls per- </a:t>
            </a:r>
            <a:r>
              <a:rPr lang="en-US" sz="1200" kern="1200" dirty="0" err="1" smtClean="0">
                <a:solidFill>
                  <a:schemeClr val="tx1"/>
                </a:solidFill>
                <a:effectLst/>
                <a:latin typeface="+mn-lt"/>
                <a:ea typeface="+mn-ea"/>
                <a:cs typeface="+mn-cs"/>
              </a:rPr>
              <a:t>tinent</a:t>
            </a:r>
            <a:r>
              <a:rPr lang="en-US" sz="1200" kern="1200" dirty="0" smtClean="0">
                <a:solidFill>
                  <a:schemeClr val="tx1"/>
                </a:solidFill>
                <a:effectLst/>
                <a:latin typeface="+mn-lt"/>
                <a:ea typeface="+mn-ea"/>
                <a:cs typeface="+mn-cs"/>
              </a:rPr>
              <a:t> registration information from your Facebook profile to create your </a:t>
            </a:r>
            <a:r>
              <a:rPr lang="en-US" sz="1200" kern="1200" dirty="0" err="1" smtClean="0">
                <a:solidFill>
                  <a:schemeClr val="tx1"/>
                </a:solidFill>
                <a:effectLst/>
                <a:latin typeface="+mn-lt"/>
                <a:ea typeface="+mn-ea"/>
                <a:cs typeface="+mn-cs"/>
              </a:rPr>
              <a:t>MapMyFitness</a:t>
            </a:r>
            <a:r>
              <a:rPr lang="en-US" sz="1200" kern="1200" dirty="0" smtClean="0">
                <a:solidFill>
                  <a:schemeClr val="tx1"/>
                </a:solidFill>
                <a:effectLst/>
                <a:latin typeface="+mn-lt"/>
                <a:ea typeface="+mn-ea"/>
                <a:cs typeface="+mn-cs"/>
              </a:rPr>
              <a:t> profile for you.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a:t>
            </a:fld>
            <a:endParaRPr lang="en-US"/>
          </a:p>
        </p:txBody>
      </p:sp>
    </p:spTree>
    <p:extLst>
      <p:ext uri="{BB962C8B-B14F-4D97-AF65-F5344CB8AC3E}">
        <p14:creationId xmlns:p14="http://schemas.microsoft.com/office/powerpoint/2010/main" val="472454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8-14. </a:t>
            </a:r>
            <a:endParaRPr lang="en-US" dirty="0" smtClean="0"/>
          </a:p>
          <a:p>
            <a:r>
              <a:rPr lang="en-US" sz="1200" kern="1200" dirty="0" err="1" smtClean="0">
                <a:solidFill>
                  <a:schemeClr val="tx1"/>
                </a:solidFill>
                <a:effectLst/>
                <a:latin typeface="+mn-lt"/>
                <a:ea typeface="+mn-ea"/>
                <a:cs typeface="+mn-cs"/>
              </a:rPr>
              <a:t>Group.me</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dynamic search aids Group creation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20</a:t>
            </a:fld>
            <a:endParaRPr lang="en-US"/>
          </a:p>
        </p:txBody>
      </p:sp>
    </p:spTree>
    <p:extLst>
      <p:ext uri="{BB962C8B-B14F-4D97-AF65-F5344CB8AC3E}">
        <p14:creationId xmlns:p14="http://schemas.microsoft.com/office/powerpoint/2010/main" val="1666203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8-15. </a:t>
            </a:r>
            <a:endParaRPr lang="en-US" dirty="0" smtClean="0"/>
          </a:p>
          <a:p>
            <a:r>
              <a:rPr lang="en-US" sz="1200" kern="1200" dirty="0" smtClean="0">
                <a:solidFill>
                  <a:schemeClr val="tx1"/>
                </a:solidFill>
                <a:effectLst/>
                <a:latin typeface="+mn-lt"/>
                <a:ea typeface="+mn-ea"/>
                <a:cs typeface="+mn-cs"/>
              </a:rPr>
              <a:t>Facebook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create Group and add members, who then receive in-app notifications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Once added to the Group, an invitation will be sent to the members you selected. In this example from Facebook, my invitation appeared as an in-app notification.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21</a:t>
            </a:fld>
            <a:endParaRPr lang="en-US"/>
          </a:p>
        </p:txBody>
      </p:sp>
    </p:spTree>
    <p:extLst>
      <p:ext uri="{BB962C8B-B14F-4D97-AF65-F5344CB8AC3E}">
        <p14:creationId xmlns:p14="http://schemas.microsoft.com/office/powerpoint/2010/main" val="2115005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8-16. </a:t>
            </a:r>
            <a:endParaRPr lang="en-US" dirty="0" smtClean="0"/>
          </a:p>
          <a:p>
            <a:r>
              <a:rPr lang="en-US" sz="1200" kern="1200" dirty="0" smtClean="0">
                <a:solidFill>
                  <a:schemeClr val="tx1"/>
                </a:solidFill>
                <a:effectLst/>
                <a:latin typeface="+mn-lt"/>
                <a:ea typeface="+mn-ea"/>
                <a:cs typeface="+mn-cs"/>
              </a:rPr>
              <a:t>LinkedIn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 more formal process for joining Groups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LinkedIn provides recommendations for “Groups You May Like” and allows you to join a Group by tapping the + button. Many Groups require a Group administrator’s approval to join. In the example shown here, I added the Boxes and Arrows Group and received feed- back that my request was being processed. On my Profile page, I can easily access the 13 Groups I already belong to. </a:t>
            </a:r>
            <a:endParaRPr lang="en-US" dirty="0" smtClean="0"/>
          </a:p>
          <a:p>
            <a:r>
              <a:rPr lang="en-US" sz="1200" kern="1200" dirty="0" smtClean="0">
                <a:solidFill>
                  <a:schemeClr val="tx1"/>
                </a:solidFill>
                <a:effectLst/>
                <a:latin typeface="+mn-lt"/>
                <a:ea typeface="+mn-ea"/>
                <a:cs typeface="+mn-cs"/>
              </a:rPr>
              <a:t>If your network relies on explicit Group creation, make the flow super easy and integrate the invitation into the application.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22</a:t>
            </a:fld>
            <a:endParaRPr lang="en-US"/>
          </a:p>
        </p:txBody>
      </p:sp>
    </p:spTree>
    <p:extLst>
      <p:ext uri="{BB962C8B-B14F-4D97-AF65-F5344CB8AC3E}">
        <p14:creationId xmlns:p14="http://schemas.microsoft.com/office/powerpoint/2010/main" val="2836573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8-16. </a:t>
            </a:r>
            <a:endParaRPr lang="en-US" dirty="0" smtClean="0"/>
          </a:p>
          <a:p>
            <a:r>
              <a:rPr lang="en-US" sz="1200" kern="1200" dirty="0" smtClean="0">
                <a:solidFill>
                  <a:schemeClr val="tx1"/>
                </a:solidFill>
                <a:effectLst/>
                <a:latin typeface="+mn-lt"/>
                <a:ea typeface="+mn-ea"/>
                <a:cs typeface="+mn-cs"/>
              </a:rPr>
              <a:t>LinkedIn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 more formal process for joining Groups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23</a:t>
            </a:fld>
            <a:endParaRPr lang="en-US"/>
          </a:p>
        </p:txBody>
      </p:sp>
    </p:spTree>
    <p:extLst>
      <p:ext uri="{BB962C8B-B14F-4D97-AF65-F5344CB8AC3E}">
        <p14:creationId xmlns:p14="http://schemas.microsoft.com/office/powerpoint/2010/main" val="2191278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8-17. </a:t>
            </a:r>
            <a:endParaRPr lang="en-US" dirty="0" smtClean="0"/>
          </a:p>
          <a:p>
            <a:r>
              <a:rPr lang="en-US" sz="1200" kern="1200" dirty="0" smtClean="0">
                <a:solidFill>
                  <a:schemeClr val="tx1"/>
                </a:solidFill>
                <a:effectLst/>
                <a:latin typeface="+mn-lt"/>
                <a:ea typeface="+mn-ea"/>
                <a:cs typeface="+mn-cs"/>
              </a:rPr>
              <a:t>Audible for Windows Phone: a newbie despite long-term loyalty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seems like everyone wants </a:t>
            </a:r>
            <a:r>
              <a:rPr lang="en-US" sz="1200" kern="1200" dirty="0" err="1" smtClean="0">
                <a:solidFill>
                  <a:schemeClr val="tx1"/>
                </a:solidFill>
                <a:effectLst/>
                <a:latin typeface="+mn-lt"/>
                <a:ea typeface="+mn-ea"/>
                <a:cs typeface="+mn-cs"/>
              </a:rPr>
              <a:t>Gamification</a:t>
            </a:r>
            <a:r>
              <a:rPr lang="en-US" sz="1200" kern="1200" dirty="0" smtClean="0">
                <a:solidFill>
                  <a:schemeClr val="tx1"/>
                </a:solidFill>
                <a:effectLst/>
                <a:latin typeface="+mn-lt"/>
                <a:ea typeface="+mn-ea"/>
                <a:cs typeface="+mn-cs"/>
              </a:rPr>
              <a:t> (game-like elements in a nongame) in their applications these days. What they really want is a </a:t>
            </a:r>
            <a:r>
              <a:rPr lang="en-US" sz="1200" i="1" kern="1200" dirty="0" smtClean="0">
                <a:solidFill>
                  <a:schemeClr val="tx1"/>
                </a:solidFill>
                <a:effectLst/>
                <a:latin typeface="+mn-lt"/>
                <a:ea typeface="+mn-ea"/>
                <a:cs typeface="+mn-cs"/>
              </a:rPr>
              <a:t>sticky </a:t>
            </a:r>
            <a:r>
              <a:rPr lang="en-US" sz="1200" kern="1200" dirty="0" smtClean="0">
                <a:solidFill>
                  <a:schemeClr val="tx1"/>
                </a:solidFill>
                <a:effectLst/>
                <a:latin typeface="+mn-lt"/>
                <a:ea typeface="+mn-ea"/>
                <a:cs typeface="+mn-cs"/>
              </a:rPr>
              <a:t>app—one that people return to time and again. But true </a:t>
            </a:r>
            <a:r>
              <a:rPr lang="en-US" sz="1200" kern="1200" dirty="0" err="1" smtClean="0">
                <a:solidFill>
                  <a:schemeClr val="tx1"/>
                </a:solidFill>
                <a:effectLst/>
                <a:latin typeface="+mn-lt"/>
                <a:ea typeface="+mn-ea"/>
                <a:cs typeface="+mn-cs"/>
              </a:rPr>
              <a:t>Gamification</a:t>
            </a:r>
            <a:r>
              <a:rPr lang="en-US" sz="1200" kern="1200" dirty="0" smtClean="0">
                <a:solidFill>
                  <a:schemeClr val="tx1"/>
                </a:solidFill>
                <a:effectLst/>
                <a:latin typeface="+mn-lt"/>
                <a:ea typeface="+mn-ea"/>
                <a:cs typeface="+mn-cs"/>
              </a:rPr>
              <a:t> takes more than offering a couple of badges. To under- stand the science and psychology behind </a:t>
            </a:r>
            <a:r>
              <a:rPr lang="en-US" sz="1200" kern="1200" dirty="0" err="1" smtClean="0">
                <a:solidFill>
                  <a:schemeClr val="tx1"/>
                </a:solidFill>
                <a:effectLst/>
                <a:latin typeface="+mn-lt"/>
                <a:ea typeface="+mn-ea"/>
                <a:cs typeface="+mn-cs"/>
              </a:rPr>
              <a:t>Gamification</a:t>
            </a:r>
            <a:r>
              <a:rPr lang="en-US" sz="1200" kern="1200" dirty="0" smtClean="0">
                <a:solidFill>
                  <a:schemeClr val="tx1"/>
                </a:solidFill>
                <a:effectLst/>
                <a:latin typeface="+mn-lt"/>
                <a:ea typeface="+mn-ea"/>
                <a:cs typeface="+mn-cs"/>
              </a:rPr>
              <a:t>, I highly </a:t>
            </a:r>
            <a:r>
              <a:rPr lang="en-US" sz="1200" kern="1200" dirty="0" err="1" smtClean="0">
                <a:solidFill>
                  <a:schemeClr val="tx1"/>
                </a:solidFill>
                <a:effectLst/>
                <a:latin typeface="+mn-lt"/>
                <a:ea typeface="+mn-ea"/>
                <a:cs typeface="+mn-cs"/>
              </a:rPr>
              <a:t>recom</a:t>
            </a:r>
            <a:r>
              <a:rPr lang="en-US" sz="1200" kern="1200" dirty="0" smtClean="0">
                <a:solidFill>
                  <a:schemeClr val="tx1"/>
                </a:solidFill>
                <a:effectLst/>
                <a:latin typeface="+mn-lt"/>
                <a:ea typeface="+mn-ea"/>
                <a:cs typeface="+mn-cs"/>
              </a:rPr>
              <a:t>- mend you read three books: </a:t>
            </a:r>
            <a:r>
              <a:rPr lang="en-US" sz="1200" i="1" kern="1200" dirty="0" smtClean="0">
                <a:solidFill>
                  <a:schemeClr val="tx1"/>
                </a:solidFill>
                <a:effectLst/>
                <a:latin typeface="+mn-lt"/>
                <a:ea typeface="+mn-ea"/>
                <a:cs typeface="+mn-cs"/>
              </a:rPr>
              <a:t>Designing for Behavior Change</a:t>
            </a:r>
            <a:r>
              <a:rPr lang="en-US" sz="1200" kern="1200" dirty="0" smtClean="0">
                <a:solidFill>
                  <a:schemeClr val="tx1"/>
                </a:solidFill>
                <a:effectLst/>
                <a:latin typeface="+mn-lt"/>
                <a:ea typeface="+mn-ea"/>
                <a:cs typeface="+mn-cs"/>
              </a:rPr>
              <a:t>, by Stephen </a:t>
            </a:r>
            <a:r>
              <a:rPr lang="en-US" sz="1200" kern="1200" dirty="0" err="1" smtClean="0">
                <a:solidFill>
                  <a:schemeClr val="tx1"/>
                </a:solidFill>
                <a:effectLst/>
                <a:latin typeface="+mn-lt"/>
                <a:ea typeface="+mn-ea"/>
                <a:cs typeface="+mn-cs"/>
              </a:rPr>
              <a:t>Wendel</a:t>
            </a:r>
            <a:r>
              <a:rPr lang="en-US" sz="1200" kern="1200" dirty="0" smtClean="0">
                <a:solidFill>
                  <a:schemeClr val="tx1"/>
                </a:solidFill>
                <a:effectLst/>
                <a:latin typeface="+mn-lt"/>
                <a:ea typeface="+mn-ea"/>
                <a:cs typeface="+mn-cs"/>
              </a:rPr>
              <a:t> (O’Reilly, 2013); </a:t>
            </a:r>
            <a:r>
              <a:rPr lang="en-US" sz="1200" i="1" kern="1200" dirty="0" smtClean="0">
                <a:solidFill>
                  <a:schemeClr val="tx1"/>
                </a:solidFill>
                <a:effectLst/>
                <a:latin typeface="+mn-lt"/>
                <a:ea typeface="+mn-ea"/>
                <a:cs typeface="+mn-cs"/>
              </a:rPr>
              <a:t>How to Get People to Do Stuff</a:t>
            </a:r>
            <a:r>
              <a:rPr lang="en-US" sz="1200" kern="1200" dirty="0" smtClean="0">
                <a:solidFill>
                  <a:schemeClr val="tx1"/>
                </a:solidFill>
                <a:effectLst/>
                <a:latin typeface="+mn-lt"/>
                <a:ea typeface="+mn-ea"/>
                <a:cs typeface="+mn-cs"/>
              </a:rPr>
              <a:t>, by Susan </a:t>
            </a:r>
            <a:r>
              <a:rPr lang="en-US" sz="1200" kern="1200" dirty="0" err="1" smtClean="0">
                <a:solidFill>
                  <a:schemeClr val="tx1"/>
                </a:solidFill>
                <a:effectLst/>
                <a:latin typeface="+mn-lt"/>
                <a:ea typeface="+mn-ea"/>
                <a:cs typeface="+mn-cs"/>
              </a:rPr>
              <a:t>Weinshenk</a:t>
            </a:r>
            <a:r>
              <a:rPr lang="en-US" sz="1200" kern="1200" dirty="0" smtClean="0">
                <a:solidFill>
                  <a:schemeClr val="tx1"/>
                </a:solidFill>
                <a:effectLst/>
                <a:latin typeface="+mn-lt"/>
                <a:ea typeface="+mn-ea"/>
                <a:cs typeface="+mn-cs"/>
              </a:rPr>
              <a:t> (New Riders, 2013); and </a:t>
            </a:r>
            <a:r>
              <a:rPr lang="en-US" sz="1200" i="1" kern="1200" dirty="0" smtClean="0">
                <a:solidFill>
                  <a:schemeClr val="tx1"/>
                </a:solidFill>
                <a:effectLst/>
                <a:latin typeface="+mn-lt"/>
                <a:ea typeface="+mn-ea"/>
                <a:cs typeface="+mn-cs"/>
              </a:rPr>
              <a:t>Seductive Interaction Design</a:t>
            </a:r>
            <a:r>
              <a:rPr lang="en-US" sz="1200" kern="1200" dirty="0" smtClean="0">
                <a:solidFill>
                  <a:schemeClr val="tx1"/>
                </a:solidFill>
                <a:effectLst/>
                <a:latin typeface="+mn-lt"/>
                <a:ea typeface="+mn-ea"/>
                <a:cs typeface="+mn-cs"/>
              </a:rPr>
              <a:t>, by Stephen Anderson (New Riders, 2011). </a:t>
            </a:r>
            <a:endParaRPr lang="en-US" dirty="0" smtClean="0"/>
          </a:p>
          <a:p>
            <a:r>
              <a:rPr lang="en-US" sz="1200" kern="1200" dirty="0" smtClean="0">
                <a:solidFill>
                  <a:schemeClr val="tx1"/>
                </a:solidFill>
                <a:effectLst/>
                <a:latin typeface="+mn-lt"/>
                <a:ea typeface="+mn-ea"/>
                <a:cs typeface="+mn-cs"/>
              </a:rPr>
              <a:t>Beware: </a:t>
            </a:r>
            <a:r>
              <a:rPr lang="en-US" sz="1200" kern="1200" dirty="0" err="1" smtClean="0">
                <a:solidFill>
                  <a:schemeClr val="tx1"/>
                </a:solidFill>
                <a:effectLst/>
                <a:latin typeface="+mn-lt"/>
                <a:ea typeface="+mn-ea"/>
                <a:cs typeface="+mn-cs"/>
              </a:rPr>
              <a:t>Gamification</a:t>
            </a:r>
            <a:r>
              <a:rPr lang="en-US" sz="1200" kern="1200" dirty="0" smtClean="0">
                <a:solidFill>
                  <a:schemeClr val="tx1"/>
                </a:solidFill>
                <a:effectLst/>
                <a:latin typeface="+mn-lt"/>
                <a:ea typeface="+mn-ea"/>
                <a:cs typeface="+mn-cs"/>
              </a:rPr>
              <a:t> can backfire when implemented poorly. Let’s take a look at Audible and what I call the Forget-Me-Not anti-pattern. I’m a long time Audible subscriber, having purchased hundreds of audio books. I listen to Audible in my car, on my computer, at the gym, on a variety of devices. But despite my loyalty and longevity, look at my progress: I’ve got no badges and the app ranks me at the “newbie” level!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Because this takes into account only what I have done with the mobile app on one particular device. With </a:t>
            </a:r>
            <a:r>
              <a:rPr lang="en-US" sz="1200" kern="1200" dirty="0" err="1" smtClean="0">
                <a:solidFill>
                  <a:schemeClr val="tx1"/>
                </a:solidFill>
                <a:effectLst/>
                <a:latin typeface="+mn-lt"/>
                <a:ea typeface="+mn-ea"/>
                <a:cs typeface="+mn-cs"/>
              </a:rPr>
              <a:t>Gamification</a:t>
            </a:r>
            <a:r>
              <a:rPr lang="en-US" sz="1200" kern="1200" dirty="0" smtClean="0">
                <a:solidFill>
                  <a:schemeClr val="tx1"/>
                </a:solidFill>
                <a:effectLst/>
                <a:latin typeface="+mn-lt"/>
                <a:ea typeface="+mn-ea"/>
                <a:cs typeface="+mn-cs"/>
              </a:rPr>
              <a:t>, it is critical to meet users’ expectations of interconnectivity and synchronization across devices.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24</a:t>
            </a:fld>
            <a:endParaRPr lang="en-US"/>
          </a:p>
        </p:txBody>
      </p:sp>
    </p:spTree>
    <p:extLst>
      <p:ext uri="{BB962C8B-B14F-4D97-AF65-F5344CB8AC3E}">
        <p14:creationId xmlns:p14="http://schemas.microsoft.com/office/powerpoint/2010/main" val="1072804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8-18. </a:t>
            </a:r>
            <a:endParaRPr lang="en-US" dirty="0" smtClean="0"/>
          </a:p>
          <a:p>
            <a:r>
              <a:rPr lang="en-US" sz="1200" kern="1200" dirty="0" smtClean="0">
                <a:solidFill>
                  <a:schemeClr val="tx1"/>
                </a:solidFill>
                <a:effectLst/>
                <a:latin typeface="+mn-lt"/>
                <a:ea typeface="+mn-ea"/>
                <a:cs typeface="+mn-cs"/>
              </a:rPr>
              <a:t>Kobo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Reading Life rewards work across platforms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Kobo does a nice job of this with its Reading Life pro- gram, and also integrates the Connecting design pattern.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25</a:t>
            </a:fld>
            <a:endParaRPr lang="en-US"/>
          </a:p>
        </p:txBody>
      </p:sp>
    </p:spTree>
    <p:extLst>
      <p:ext uri="{BB962C8B-B14F-4D97-AF65-F5344CB8AC3E}">
        <p14:creationId xmlns:p14="http://schemas.microsoft.com/office/powerpoint/2010/main" val="1094566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8-19. </a:t>
            </a:r>
            <a:endParaRPr lang="en-US" dirty="0" smtClean="0"/>
          </a:p>
          <a:p>
            <a:r>
              <a:rPr lang="en-US" sz="1200" kern="1200" dirty="0" smtClean="0">
                <a:solidFill>
                  <a:schemeClr val="tx1"/>
                </a:solidFill>
                <a:effectLst/>
                <a:latin typeface="+mn-lt"/>
                <a:ea typeface="+mn-ea"/>
                <a:cs typeface="+mn-cs"/>
              </a:rPr>
              <a:t>Nike Training Club for Android: meet self- specified goals, and get rewards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Nike Training Club has dialed back the badges but continues to offer rewards, which are tied directly to self-specified training goals. </a:t>
            </a:r>
            <a:endParaRPr lang="en-US" dirty="0" smtClean="0"/>
          </a:p>
          <a:p>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26</a:t>
            </a:fld>
            <a:endParaRPr lang="en-US"/>
          </a:p>
        </p:txBody>
      </p:sp>
    </p:spTree>
    <p:extLst>
      <p:ext uri="{BB962C8B-B14F-4D97-AF65-F5344CB8AC3E}">
        <p14:creationId xmlns:p14="http://schemas.microsoft.com/office/powerpoint/2010/main" val="2411333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8-20. </a:t>
            </a:r>
            <a:endParaRPr lang="en-US" dirty="0" smtClean="0"/>
          </a:p>
          <a:p>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for Android: leveling up and surprises “</a:t>
            </a:r>
            <a:r>
              <a:rPr lang="en-US" sz="1200" kern="1200" dirty="0" err="1" smtClean="0">
                <a:solidFill>
                  <a:schemeClr val="tx1"/>
                </a:solidFill>
                <a:effectLst/>
                <a:latin typeface="+mn-lt"/>
                <a:ea typeface="+mn-ea"/>
                <a:cs typeface="+mn-cs"/>
              </a:rPr>
              <a:t>gamify</a:t>
            </a:r>
            <a:r>
              <a:rPr lang="en-US" sz="1200" kern="1200" dirty="0" smtClean="0">
                <a:solidFill>
                  <a:schemeClr val="tx1"/>
                </a:solidFill>
                <a:effectLst/>
                <a:latin typeface="+mn-lt"/>
                <a:ea typeface="+mn-ea"/>
                <a:cs typeface="+mn-cs"/>
              </a:rPr>
              <a:t>” the experience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Noom</a:t>
            </a:r>
            <a:r>
              <a:rPr lang="en-US" sz="1200" kern="1200" dirty="0" smtClean="0">
                <a:solidFill>
                  <a:schemeClr val="tx1"/>
                </a:solidFill>
                <a:effectLst/>
                <a:latin typeface="+mn-lt"/>
                <a:ea typeface="+mn-ea"/>
                <a:cs typeface="+mn-cs"/>
              </a:rPr>
              <a:t> uses the game concept of </a:t>
            </a:r>
            <a:r>
              <a:rPr lang="en-US" sz="1200" i="1" kern="1200" dirty="0" smtClean="0">
                <a:solidFill>
                  <a:schemeClr val="tx1"/>
                </a:solidFill>
                <a:effectLst/>
                <a:latin typeface="+mn-lt"/>
                <a:ea typeface="+mn-ea"/>
                <a:cs typeface="+mn-cs"/>
              </a:rPr>
              <a:t>leveling up </a:t>
            </a:r>
            <a:r>
              <a:rPr lang="en-US" sz="1200" kern="1200" dirty="0" smtClean="0">
                <a:solidFill>
                  <a:schemeClr val="tx1"/>
                </a:solidFill>
                <a:effectLst/>
                <a:latin typeface="+mn-lt"/>
                <a:ea typeface="+mn-ea"/>
                <a:cs typeface="+mn-cs"/>
              </a:rPr>
              <a:t>to encourage continued engagement and forward progress. It also uses a simple, well-known behavior modification technique: the element of surprise. Just as I completed the setup process, I was rewarded with an “overachiever bonus,” which inspired me to engage just a little more.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27</a:t>
            </a:fld>
            <a:endParaRPr lang="en-US"/>
          </a:p>
        </p:txBody>
      </p:sp>
    </p:spTree>
    <p:extLst>
      <p:ext uri="{BB962C8B-B14F-4D97-AF65-F5344CB8AC3E}">
        <p14:creationId xmlns:p14="http://schemas.microsoft.com/office/powerpoint/2010/main" val="19520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8-21. </a:t>
            </a:r>
            <a:endParaRPr lang="en-US" dirty="0" smtClean="0"/>
          </a:p>
          <a:p>
            <a:r>
              <a:rPr lang="en-US" sz="1200" kern="1200" dirty="0" err="1" smtClean="0">
                <a:solidFill>
                  <a:schemeClr val="tx1"/>
                </a:solidFill>
                <a:effectLst/>
                <a:latin typeface="+mn-lt"/>
                <a:ea typeface="+mn-ea"/>
                <a:cs typeface="+mn-cs"/>
              </a:rPr>
              <a:t>GasBuddy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Duolingo</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Leaderboards and reputation Points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Other motivators in </a:t>
            </a:r>
            <a:r>
              <a:rPr lang="en-US" sz="1200" kern="1200" dirty="0" err="1" smtClean="0">
                <a:solidFill>
                  <a:schemeClr val="tx1"/>
                </a:solidFill>
                <a:effectLst/>
                <a:latin typeface="+mn-lt"/>
                <a:ea typeface="+mn-ea"/>
                <a:cs typeface="+mn-cs"/>
              </a:rPr>
              <a:t>gamified</a:t>
            </a:r>
            <a:r>
              <a:rPr lang="en-US" sz="1200" kern="1200" dirty="0" smtClean="0">
                <a:solidFill>
                  <a:schemeClr val="tx1"/>
                </a:solidFill>
                <a:effectLst/>
                <a:latin typeface="+mn-lt"/>
                <a:ea typeface="+mn-ea"/>
                <a:cs typeface="+mn-cs"/>
              </a:rPr>
              <a:t> apps include Leaderboards and Points. </a:t>
            </a:r>
            <a:r>
              <a:rPr lang="en-US" sz="1200" kern="1200" dirty="0" err="1" smtClean="0">
                <a:solidFill>
                  <a:schemeClr val="tx1"/>
                </a:solidFill>
                <a:effectLst/>
                <a:latin typeface="+mn-lt"/>
                <a:ea typeface="+mn-ea"/>
                <a:cs typeface="+mn-cs"/>
              </a:rPr>
              <a:t>GasBuddy</a:t>
            </a:r>
            <a:r>
              <a:rPr lang="en-US" sz="1200" kern="1200" dirty="0" smtClean="0">
                <a:solidFill>
                  <a:schemeClr val="tx1"/>
                </a:solidFill>
                <a:effectLst/>
                <a:latin typeface="+mn-lt"/>
                <a:ea typeface="+mn-ea"/>
                <a:cs typeface="+mn-cs"/>
              </a:rPr>
              <a:t> prominently features Top Spotters, and </a:t>
            </a:r>
            <a:r>
              <a:rPr lang="en-US" sz="1200" kern="1200" dirty="0" err="1" smtClean="0">
                <a:solidFill>
                  <a:schemeClr val="tx1"/>
                </a:solidFill>
                <a:effectLst/>
                <a:latin typeface="+mn-lt"/>
                <a:ea typeface="+mn-ea"/>
                <a:cs typeface="+mn-cs"/>
              </a:rPr>
              <a:t>Duolingo</a:t>
            </a:r>
            <a:r>
              <a:rPr lang="en-US" sz="1200" kern="1200" dirty="0" smtClean="0">
                <a:solidFill>
                  <a:schemeClr val="tx1"/>
                </a:solidFill>
                <a:effectLst/>
                <a:latin typeface="+mn-lt"/>
                <a:ea typeface="+mn-ea"/>
                <a:cs typeface="+mn-cs"/>
              </a:rPr>
              <a:t> shows stats for top performers.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28</a:t>
            </a:fld>
            <a:endParaRPr lang="en-US"/>
          </a:p>
        </p:txBody>
      </p:sp>
    </p:spTree>
    <p:extLst>
      <p:ext uri="{BB962C8B-B14F-4D97-AF65-F5344CB8AC3E}">
        <p14:creationId xmlns:p14="http://schemas.microsoft.com/office/powerpoint/2010/main" val="1621789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8-22. </a:t>
            </a:r>
            <a:endParaRPr lang="en-US" dirty="0" smtClean="0"/>
          </a:p>
          <a:p>
            <a:r>
              <a:rPr lang="en-US" sz="1200" kern="1200" dirty="0" err="1" smtClean="0">
                <a:solidFill>
                  <a:schemeClr val="tx1"/>
                </a:solidFill>
                <a:effectLst/>
                <a:latin typeface="+mn-lt"/>
                <a:ea typeface="+mn-ea"/>
                <a:cs typeface="+mn-cs"/>
              </a:rPr>
              <a:t>Duolingo</a:t>
            </a:r>
            <a:r>
              <a:rPr lang="en-US" sz="1200" kern="1200" dirty="0" smtClean="0">
                <a:solidFill>
                  <a:schemeClr val="tx1"/>
                </a:solidFill>
                <a:effectLst/>
                <a:latin typeface="+mn-lt"/>
                <a:ea typeface="+mn-ea"/>
                <a:cs typeface="+mn-cs"/>
              </a:rPr>
              <a:t> shows progress against goals and rewards success with </a:t>
            </a:r>
            <a:r>
              <a:rPr lang="en-US" sz="1200" kern="1200" dirty="0" err="1" smtClean="0">
                <a:solidFill>
                  <a:schemeClr val="tx1"/>
                </a:solidFill>
                <a:effectLst/>
                <a:latin typeface="+mn-lt"/>
                <a:ea typeface="+mn-ea"/>
                <a:cs typeface="+mn-cs"/>
              </a:rPr>
              <a:t>Lingots</a:t>
            </a:r>
            <a:r>
              <a:rPr lang="en-US" sz="1200" kern="1200" dirty="0" smtClean="0">
                <a:solidFill>
                  <a:schemeClr val="tx1"/>
                </a:solidFill>
                <a:effectLst/>
                <a:latin typeface="+mn-lt"/>
                <a:ea typeface="+mn-ea"/>
                <a:cs typeface="+mn-cs"/>
              </a:rPr>
              <a:t>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t>
            </a:r>
            <a:r>
              <a:rPr lang="en-US" sz="1200" kern="1200" dirty="0" err="1" smtClean="0">
                <a:solidFill>
                  <a:schemeClr val="tx1"/>
                </a:solidFill>
                <a:effectLst/>
                <a:latin typeface="+mn-lt"/>
                <a:ea typeface="+mn-ea"/>
                <a:cs typeface="+mn-cs"/>
              </a:rPr>
              <a:t>Duolingo</a:t>
            </a:r>
            <a:r>
              <a:rPr lang="en-US" sz="1200" kern="1200" dirty="0" smtClean="0">
                <a:solidFill>
                  <a:schemeClr val="tx1"/>
                </a:solidFill>
                <a:effectLst/>
                <a:latin typeface="+mn-lt"/>
                <a:ea typeface="+mn-ea"/>
                <a:cs typeface="+mn-cs"/>
              </a:rPr>
              <a:t>, users earn “</a:t>
            </a:r>
            <a:r>
              <a:rPr lang="en-US" sz="1200" kern="1200" dirty="0" err="1" smtClean="0">
                <a:solidFill>
                  <a:schemeClr val="tx1"/>
                </a:solidFill>
                <a:effectLst/>
                <a:latin typeface="+mn-lt"/>
                <a:ea typeface="+mn-ea"/>
                <a:cs typeface="+mn-cs"/>
              </a:rPr>
              <a:t>Lingots</a:t>
            </a:r>
            <a:r>
              <a:rPr lang="en-US" sz="1200" kern="1200" dirty="0" smtClean="0">
                <a:solidFill>
                  <a:schemeClr val="tx1"/>
                </a:solidFill>
                <a:effectLst/>
                <a:latin typeface="+mn-lt"/>
                <a:ea typeface="+mn-ea"/>
                <a:cs typeface="+mn-cs"/>
              </a:rPr>
              <a:t>” for successfully completing a skill set. They can then use the </a:t>
            </a:r>
            <a:r>
              <a:rPr lang="en-US" sz="1200" kern="1200" dirty="0" err="1" smtClean="0">
                <a:solidFill>
                  <a:schemeClr val="tx1"/>
                </a:solidFill>
                <a:effectLst/>
                <a:latin typeface="+mn-lt"/>
                <a:ea typeface="+mn-ea"/>
                <a:cs typeface="+mn-cs"/>
              </a:rPr>
              <a:t>Lingots</a:t>
            </a:r>
            <a:r>
              <a:rPr lang="en-US" sz="1200" kern="1200" dirty="0" smtClean="0">
                <a:solidFill>
                  <a:schemeClr val="tx1"/>
                </a:solidFill>
                <a:effectLst/>
                <a:latin typeface="+mn-lt"/>
                <a:ea typeface="+mn-ea"/>
                <a:cs typeface="+mn-cs"/>
              </a:rPr>
              <a:t> for shopping—say, to purchase a new outfit for the cute little owl instructor. </a:t>
            </a:r>
            <a:endParaRPr lang="en-US" dirty="0" smtClean="0"/>
          </a:p>
          <a:p>
            <a:r>
              <a:rPr lang="en-US" sz="1200" kern="1200" dirty="0" smtClean="0">
                <a:solidFill>
                  <a:schemeClr val="tx1"/>
                </a:solidFill>
                <a:effectLst/>
                <a:latin typeface="+mn-lt"/>
                <a:ea typeface="+mn-ea"/>
                <a:cs typeface="+mn-cs"/>
              </a:rPr>
              <a:t>Compare the simplicity of </a:t>
            </a:r>
            <a:r>
              <a:rPr lang="en-US" sz="1200" kern="1200" dirty="0" err="1" smtClean="0">
                <a:solidFill>
                  <a:schemeClr val="tx1"/>
                </a:solidFill>
                <a:effectLst/>
                <a:latin typeface="+mn-lt"/>
                <a:ea typeface="+mn-ea"/>
                <a:cs typeface="+mn-cs"/>
              </a:rPr>
              <a:t>Duolingo</a:t>
            </a:r>
            <a:r>
              <a:rPr lang="en-US" sz="1200" kern="1200" dirty="0" smtClean="0">
                <a:solidFill>
                  <a:schemeClr val="tx1"/>
                </a:solidFill>
                <a:effectLst/>
                <a:latin typeface="+mn-lt"/>
                <a:ea typeface="+mn-ea"/>
                <a:cs typeface="+mn-cs"/>
              </a:rPr>
              <a:t> to </a:t>
            </a:r>
            <a:r>
              <a:rPr lang="en-US" sz="1200" kern="1200" dirty="0" err="1" smtClean="0">
                <a:solidFill>
                  <a:schemeClr val="tx1"/>
                </a:solidFill>
                <a:effectLst/>
                <a:latin typeface="+mn-lt"/>
                <a:ea typeface="+mn-ea"/>
                <a:cs typeface="+mn-cs"/>
              </a:rPr>
              <a:t>Foodspotting’s</a:t>
            </a:r>
            <a:r>
              <a:rPr lang="en-US" sz="1200" kern="1200" dirty="0" smtClean="0">
                <a:solidFill>
                  <a:schemeClr val="tx1"/>
                </a:solidFill>
                <a:effectLst/>
                <a:latin typeface="+mn-lt"/>
                <a:ea typeface="+mn-ea"/>
                <a:cs typeface="+mn-cs"/>
              </a:rPr>
              <a:t> lengthy and confusing reputation system (http://</a:t>
            </a:r>
            <a:r>
              <a:rPr lang="en-US" sz="1200" kern="1200" dirty="0" err="1" smtClean="0">
                <a:solidFill>
                  <a:schemeClr val="tx1"/>
                </a:solidFill>
                <a:effectLst/>
                <a:latin typeface="+mn-lt"/>
                <a:ea typeface="+mn-ea"/>
                <a:cs typeface="+mn-cs"/>
              </a:rPr>
              <a:t>www.foodspotting.com</a:t>
            </a:r>
            <a:r>
              <a:rPr lang="en-US" sz="1200" kern="1200" dirty="0" smtClean="0">
                <a:solidFill>
                  <a:schemeClr val="tx1"/>
                </a:solidFill>
                <a:effectLst/>
                <a:latin typeface="+mn-lt"/>
                <a:ea typeface="+mn-ea"/>
                <a:cs typeface="+mn-cs"/>
              </a:rPr>
              <a:t>/about/ </a:t>
            </a:r>
            <a:r>
              <a:rPr lang="en-US" sz="1200" kern="1200" dirty="0" err="1" smtClean="0">
                <a:solidFill>
                  <a:schemeClr val="tx1"/>
                </a:solidFill>
                <a:effectLst/>
                <a:latin typeface="+mn-lt"/>
                <a:ea typeface="+mn-ea"/>
                <a:cs typeface="+mn-cs"/>
              </a:rPr>
              <a:t>faq</a:t>
            </a:r>
            <a:r>
              <a:rPr lang="en-US" sz="1200" kern="1200" dirty="0" smtClean="0">
                <a:solidFill>
                  <a:schemeClr val="tx1"/>
                </a:solidFill>
                <a:effectLst/>
                <a:latin typeface="+mn-lt"/>
                <a:ea typeface="+mn-ea"/>
                <a:cs typeface="+mn-cs"/>
              </a:rPr>
              <a:t>), where users have to earn points in order to award restaurants with blue ribbons (called “</a:t>
            </a:r>
            <a:r>
              <a:rPr lang="en-US" sz="1200" kern="1200" dirty="0" err="1" smtClean="0">
                <a:solidFill>
                  <a:schemeClr val="tx1"/>
                </a:solidFill>
                <a:effectLst/>
                <a:latin typeface="+mn-lt"/>
                <a:ea typeface="+mn-ea"/>
                <a:cs typeface="+mn-cs"/>
              </a:rPr>
              <a:t>noms</a:t>
            </a:r>
            <a:r>
              <a:rPr lang="en-US" sz="1200" kern="1200" dirty="0" smtClean="0">
                <a:solidFill>
                  <a:schemeClr val="tx1"/>
                </a:solidFill>
                <a:effectLst/>
                <a:latin typeface="+mn-lt"/>
                <a:ea typeface="+mn-ea"/>
                <a:cs typeface="+mn-cs"/>
              </a:rPr>
              <a:t>”). If you can’t explain the system in a sentence or two, it may be too complex to motivate users as much as you’d like.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Understand the principles of </a:t>
            </a:r>
            <a:r>
              <a:rPr lang="en-US" sz="1200" kern="1200" dirty="0" err="1" smtClean="0">
                <a:solidFill>
                  <a:schemeClr val="tx1"/>
                </a:solidFill>
                <a:effectLst/>
                <a:latin typeface="+mn-lt"/>
                <a:ea typeface="+mn-ea"/>
                <a:cs typeface="+mn-cs"/>
              </a:rPr>
              <a:t>Gamification</a:t>
            </a:r>
            <a:r>
              <a:rPr lang="en-US" sz="1200" kern="1200" dirty="0" smtClean="0">
                <a:solidFill>
                  <a:schemeClr val="tx1"/>
                </a:solidFill>
                <a:effectLst/>
                <a:latin typeface="+mn-lt"/>
                <a:ea typeface="+mn-ea"/>
                <a:cs typeface="+mn-cs"/>
              </a:rPr>
              <a:t> and behavior change before trying these patterns. Keep it simple and fun,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and don’t force </a:t>
            </a:r>
            <a:r>
              <a:rPr lang="en-US" sz="1200" kern="1200" dirty="0" err="1" smtClean="0">
                <a:solidFill>
                  <a:schemeClr val="tx1"/>
                </a:solidFill>
                <a:effectLst/>
                <a:latin typeface="+mn-lt"/>
                <a:ea typeface="+mn-ea"/>
                <a:cs typeface="+mn-cs"/>
              </a:rPr>
              <a:t>Gamification</a:t>
            </a:r>
            <a:r>
              <a:rPr lang="en-US" sz="1200" kern="1200" dirty="0" smtClean="0">
                <a:solidFill>
                  <a:schemeClr val="tx1"/>
                </a:solidFill>
                <a:effectLst/>
                <a:latin typeface="+mn-lt"/>
                <a:ea typeface="+mn-ea"/>
                <a:cs typeface="+mn-cs"/>
              </a:rPr>
              <a:t> where it isn’t appropriate.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29</a:t>
            </a:fld>
            <a:endParaRPr lang="en-US"/>
          </a:p>
        </p:txBody>
      </p:sp>
    </p:spTree>
    <p:extLst>
      <p:ext uri="{BB962C8B-B14F-4D97-AF65-F5344CB8AC3E}">
        <p14:creationId xmlns:p14="http://schemas.microsoft.com/office/powerpoint/2010/main" val="169232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8-1. </a:t>
            </a:r>
            <a:endParaRPr lang="en-US" dirty="0" smtClean="0"/>
          </a:p>
          <a:p>
            <a:r>
              <a:rPr lang="en-US" sz="1200" kern="1200" dirty="0" err="1" smtClean="0">
                <a:solidFill>
                  <a:schemeClr val="tx1"/>
                </a:solidFill>
                <a:effectLst/>
                <a:latin typeface="+mn-lt"/>
                <a:ea typeface="+mn-ea"/>
                <a:cs typeface="+mn-cs"/>
              </a:rPr>
              <a:t>MapMyFitness</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streamlines Registration with Facebook and an op- </a:t>
            </a:r>
            <a:r>
              <a:rPr lang="en-US" sz="1200" kern="1200" dirty="0" err="1" smtClean="0">
                <a:solidFill>
                  <a:schemeClr val="tx1"/>
                </a:solidFill>
                <a:effectLst/>
                <a:latin typeface="+mn-lt"/>
                <a:ea typeface="+mn-ea"/>
                <a:cs typeface="+mn-cs"/>
              </a:rPr>
              <a:t>tional</a:t>
            </a:r>
            <a:r>
              <a:rPr lang="en-US" sz="1200" kern="1200" dirty="0" smtClean="0">
                <a:solidFill>
                  <a:schemeClr val="tx1"/>
                </a:solidFill>
                <a:effectLst/>
                <a:latin typeface="+mn-lt"/>
                <a:ea typeface="+mn-ea"/>
                <a:cs typeface="+mn-cs"/>
              </a:rPr>
              <a:t> personalization screen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3</a:t>
            </a:fld>
            <a:endParaRPr lang="en-US"/>
          </a:p>
        </p:txBody>
      </p:sp>
    </p:spTree>
    <p:extLst>
      <p:ext uri="{BB962C8B-B14F-4D97-AF65-F5344CB8AC3E}">
        <p14:creationId xmlns:p14="http://schemas.microsoft.com/office/powerpoint/2010/main" val="3221873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8-22. </a:t>
            </a:r>
            <a:endParaRPr lang="en-US" dirty="0" smtClean="0"/>
          </a:p>
          <a:p>
            <a:r>
              <a:rPr lang="en-US" sz="1200" kern="1200" dirty="0" err="1" smtClean="0">
                <a:solidFill>
                  <a:schemeClr val="tx1"/>
                </a:solidFill>
                <a:effectLst/>
                <a:latin typeface="+mn-lt"/>
                <a:ea typeface="+mn-ea"/>
                <a:cs typeface="+mn-cs"/>
              </a:rPr>
              <a:t>Duolingo</a:t>
            </a:r>
            <a:r>
              <a:rPr lang="en-US" sz="1200" kern="1200" dirty="0" smtClean="0">
                <a:solidFill>
                  <a:schemeClr val="tx1"/>
                </a:solidFill>
                <a:effectLst/>
                <a:latin typeface="+mn-lt"/>
                <a:ea typeface="+mn-ea"/>
                <a:cs typeface="+mn-cs"/>
              </a:rPr>
              <a:t> shows progress against goals and rewards success with </a:t>
            </a:r>
            <a:r>
              <a:rPr lang="en-US" sz="1200" kern="1200" dirty="0" err="1" smtClean="0">
                <a:solidFill>
                  <a:schemeClr val="tx1"/>
                </a:solidFill>
                <a:effectLst/>
                <a:latin typeface="+mn-lt"/>
                <a:ea typeface="+mn-ea"/>
                <a:cs typeface="+mn-cs"/>
              </a:rPr>
              <a:t>Lingots</a:t>
            </a:r>
            <a:r>
              <a:rPr lang="en-US" sz="1200" kern="1200" smtClean="0">
                <a:solidFill>
                  <a:schemeClr val="tx1"/>
                </a:solidFill>
                <a:effectLst/>
                <a:latin typeface="+mn-lt"/>
                <a:ea typeface="+mn-ea"/>
                <a:cs typeface="+mn-cs"/>
              </a:rPr>
              <a:t> </a:t>
            </a:r>
            <a:endParaRPr lang="en-US" smtClean="0"/>
          </a:p>
          <a:p>
            <a:endParaRPr lang="en-US"/>
          </a:p>
        </p:txBody>
      </p:sp>
      <p:sp>
        <p:nvSpPr>
          <p:cNvPr id="4" name="Slide Number Placeholder 3"/>
          <p:cNvSpPr>
            <a:spLocks noGrp="1"/>
          </p:cNvSpPr>
          <p:nvPr>
            <p:ph type="sldNum" sz="quarter" idx="10"/>
          </p:nvPr>
        </p:nvSpPr>
        <p:spPr/>
        <p:txBody>
          <a:bodyPr/>
          <a:lstStyle/>
          <a:p>
            <a:fld id="{38AC7A16-BA6B-DF4E-AF9C-DBF903F865A5}" type="slidenum">
              <a:rPr lang="en-US" smtClean="0"/>
              <a:t>30</a:t>
            </a:fld>
            <a:endParaRPr lang="en-US"/>
          </a:p>
        </p:txBody>
      </p:sp>
    </p:spTree>
    <p:extLst>
      <p:ext uri="{BB962C8B-B14F-4D97-AF65-F5344CB8AC3E}">
        <p14:creationId xmlns:p14="http://schemas.microsoft.com/office/powerpoint/2010/main" val="2359415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8-2. </a:t>
            </a:r>
            <a:endParaRPr lang="en-US" dirty="0" smtClean="0"/>
          </a:p>
          <a:p>
            <a:r>
              <a:rPr lang="en-US" sz="1200" kern="1200" dirty="0" smtClean="0">
                <a:solidFill>
                  <a:schemeClr val="tx1"/>
                </a:solidFill>
                <a:effectLst/>
                <a:latin typeface="+mn-lt"/>
                <a:ea typeface="+mn-ea"/>
                <a:cs typeface="+mn-cs"/>
              </a:rPr>
              <a:t>We Heart It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 don’t “heart” all of these authorization screens and errors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Unfortunately, We Heart It, like many apps, has implemented the Facebook API incorrectly. After I authorized the use of my Facebook identity to register, it asked me to sign in to Facebook (I already had), and only then told me that if I wanted to use Facebook to register, I needed to adjust my Safari settings. What the heck? And to top it off, there was a bug: I was presented the option to “skip posting to Facebook” multiple times in a row. It’s these kinds of confusing extra steps and glitches that cause user frustration and abandonment.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4</a:t>
            </a:fld>
            <a:endParaRPr lang="en-US"/>
          </a:p>
        </p:txBody>
      </p:sp>
    </p:spTree>
    <p:extLst>
      <p:ext uri="{BB962C8B-B14F-4D97-AF65-F5344CB8AC3E}">
        <p14:creationId xmlns:p14="http://schemas.microsoft.com/office/powerpoint/2010/main" val="19033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8-2. </a:t>
            </a:r>
            <a:endParaRPr lang="en-US" dirty="0" smtClean="0"/>
          </a:p>
          <a:p>
            <a:r>
              <a:rPr lang="en-US" sz="1200" kern="1200" dirty="0" smtClean="0">
                <a:solidFill>
                  <a:schemeClr val="tx1"/>
                </a:solidFill>
                <a:effectLst/>
                <a:latin typeface="+mn-lt"/>
                <a:ea typeface="+mn-ea"/>
                <a:cs typeface="+mn-cs"/>
              </a:rPr>
              <a:t>We Heart It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 don’t “heart” all of these authorization screens and errors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Use social network APIs properly</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to streamline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Registration experience. Make sure to perform quality assurance testing on all paths of the Registration flow.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5</a:t>
            </a:fld>
            <a:endParaRPr lang="en-US"/>
          </a:p>
        </p:txBody>
      </p:sp>
    </p:spTree>
    <p:extLst>
      <p:ext uri="{BB962C8B-B14F-4D97-AF65-F5344CB8AC3E}">
        <p14:creationId xmlns:p14="http://schemas.microsoft.com/office/powerpoint/2010/main" val="323971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8-3. </a:t>
            </a:r>
            <a:endParaRPr lang="en-US" dirty="0" smtClean="0"/>
          </a:p>
          <a:p>
            <a:r>
              <a:rPr lang="en-US" sz="1200" kern="1200" dirty="0" err="1" smtClean="0">
                <a:solidFill>
                  <a:schemeClr val="tx1"/>
                </a:solidFill>
                <a:effectLst/>
                <a:latin typeface="+mn-lt"/>
                <a:ea typeface="+mn-ea"/>
                <a:cs typeface="+mn-cs"/>
              </a:rPr>
              <a:t>Oggl</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adding connections from other social networks as an optional flow in Registration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Part of the beauty of using APIs for other social platforms is that it lets users access their existing social connections. </a:t>
            </a:r>
            <a:r>
              <a:rPr lang="en-US" sz="1200" kern="1200" dirty="0" err="1" smtClean="0">
                <a:solidFill>
                  <a:schemeClr val="tx1"/>
                </a:solidFill>
                <a:effectLst/>
                <a:latin typeface="+mn-lt"/>
                <a:ea typeface="+mn-ea"/>
                <a:cs typeface="+mn-cs"/>
              </a:rPr>
              <a:t>Oggl</a:t>
            </a:r>
            <a:r>
              <a:rPr lang="en-US" sz="1200" kern="1200" dirty="0" smtClean="0">
                <a:solidFill>
                  <a:schemeClr val="tx1"/>
                </a:solidFill>
                <a:effectLst/>
                <a:latin typeface="+mn-lt"/>
                <a:ea typeface="+mn-ea"/>
                <a:cs typeface="+mn-cs"/>
              </a:rPr>
              <a:t> offers a simple connection flow as an optional part of the Registration process. In this example, I registered using my Twitter account, and then </a:t>
            </a:r>
            <a:r>
              <a:rPr lang="en-US" sz="1200" kern="1200" dirty="0" err="1" smtClean="0">
                <a:solidFill>
                  <a:schemeClr val="tx1"/>
                </a:solidFill>
                <a:effectLst/>
                <a:latin typeface="+mn-lt"/>
                <a:ea typeface="+mn-ea"/>
                <a:cs typeface="+mn-cs"/>
              </a:rPr>
              <a:t>Oggl</a:t>
            </a:r>
            <a:r>
              <a:rPr lang="en-US" sz="1200" kern="1200" dirty="0" smtClean="0">
                <a:solidFill>
                  <a:schemeClr val="tx1"/>
                </a:solidFill>
                <a:effectLst/>
                <a:latin typeface="+mn-lt"/>
                <a:ea typeface="+mn-ea"/>
                <a:cs typeface="+mn-cs"/>
              </a:rPr>
              <a:t> created a prefilled profile for me; I only needed to add a password and email address. A couple of taps later, I was able to connect with everyone I follow on </a:t>
            </a:r>
            <a:r>
              <a:rPr lang="en-US" sz="1200" kern="1200" dirty="0" err="1" smtClean="0">
                <a:solidFill>
                  <a:schemeClr val="tx1"/>
                </a:solidFill>
                <a:effectLst/>
                <a:latin typeface="+mn-lt"/>
                <a:ea typeface="+mn-ea"/>
                <a:cs typeface="+mn-cs"/>
              </a:rPr>
              <a:t>Instagram</a:t>
            </a:r>
            <a:r>
              <a:rPr lang="en-US" sz="1200" kern="1200" dirty="0" smtClean="0">
                <a:solidFill>
                  <a:schemeClr val="tx1"/>
                </a:solidFill>
                <a:effectLst/>
                <a:latin typeface="+mn-lt"/>
                <a:ea typeface="+mn-ea"/>
                <a:cs typeface="+mn-cs"/>
              </a:rPr>
              <a:t>, Twitter, and Facebook.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6</a:t>
            </a:fld>
            <a:endParaRPr lang="en-US"/>
          </a:p>
        </p:txBody>
      </p:sp>
    </p:spTree>
    <p:extLst>
      <p:ext uri="{BB962C8B-B14F-4D97-AF65-F5344CB8AC3E}">
        <p14:creationId xmlns:p14="http://schemas.microsoft.com/office/powerpoint/2010/main" val="275219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8-3. </a:t>
            </a:r>
            <a:endParaRPr lang="en-US" dirty="0" smtClean="0"/>
          </a:p>
          <a:p>
            <a:r>
              <a:rPr lang="en-US" sz="1200" kern="1200" dirty="0" err="1" smtClean="0">
                <a:solidFill>
                  <a:schemeClr val="tx1"/>
                </a:solidFill>
                <a:effectLst/>
                <a:latin typeface="+mn-lt"/>
                <a:ea typeface="+mn-ea"/>
                <a:cs typeface="+mn-cs"/>
              </a:rPr>
              <a:t>Oggl</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adding connections from other social networks as an optional flow in Registration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7</a:t>
            </a:fld>
            <a:endParaRPr lang="en-US"/>
          </a:p>
        </p:txBody>
      </p:sp>
    </p:spTree>
    <p:extLst>
      <p:ext uri="{BB962C8B-B14F-4D97-AF65-F5344CB8AC3E}">
        <p14:creationId xmlns:p14="http://schemas.microsoft.com/office/powerpoint/2010/main" val="299917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8-3. </a:t>
            </a:r>
            <a:endParaRPr lang="en-US" dirty="0" smtClean="0"/>
          </a:p>
          <a:p>
            <a:r>
              <a:rPr lang="en-US" sz="1200" kern="1200" dirty="0" err="1" smtClean="0">
                <a:solidFill>
                  <a:schemeClr val="tx1"/>
                </a:solidFill>
                <a:effectLst/>
                <a:latin typeface="+mn-lt"/>
                <a:ea typeface="+mn-ea"/>
                <a:cs typeface="+mn-cs"/>
              </a:rPr>
              <a:t>Oggl</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adding connections from other social networks as an optional flow in Registration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8</a:t>
            </a:fld>
            <a:endParaRPr lang="en-US"/>
          </a:p>
        </p:txBody>
      </p:sp>
    </p:spTree>
    <p:extLst>
      <p:ext uri="{BB962C8B-B14F-4D97-AF65-F5344CB8AC3E}">
        <p14:creationId xmlns:p14="http://schemas.microsoft.com/office/powerpoint/2010/main" val="562828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8-4. </a:t>
            </a:r>
            <a:endParaRPr lang="en-US" dirty="0" smtClean="0"/>
          </a:p>
          <a:p>
            <a:r>
              <a:rPr lang="en-US" sz="1200" kern="1200" dirty="0" smtClean="0">
                <a:solidFill>
                  <a:schemeClr val="tx1"/>
                </a:solidFill>
                <a:effectLst/>
                <a:latin typeface="+mn-lt"/>
                <a:ea typeface="+mn-ea"/>
                <a:cs typeface="+mn-cs"/>
              </a:rPr>
              <a:t>LinkedIn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accepting a connection serves up suggestions for others to connect with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LinkedIn has introduced a new flow in its web and mobile apps that has had a significant impact on driving additional connections. Any time you accept an invite, there is a full-screen prompt to “See who you already know on LinkedIn.” </a:t>
            </a:r>
            <a:endParaRPr lang="en-US" dirty="0" smtClean="0"/>
          </a:p>
          <a:p>
            <a:endParaRPr lang="en-US" dirty="0"/>
          </a:p>
        </p:txBody>
      </p:sp>
      <p:sp>
        <p:nvSpPr>
          <p:cNvPr id="4" name="Slide Number Placeholder 3"/>
          <p:cNvSpPr>
            <a:spLocks noGrp="1"/>
          </p:cNvSpPr>
          <p:nvPr>
            <p:ph type="sldNum" sz="quarter" idx="10"/>
          </p:nvPr>
        </p:nvSpPr>
        <p:spPr/>
        <p:txBody>
          <a:bodyPr/>
          <a:lstStyle/>
          <a:p>
            <a:fld id="{38AC7A16-BA6B-DF4E-AF9C-DBF903F865A5}" type="slidenum">
              <a:rPr lang="en-US" smtClean="0"/>
              <a:t>9</a:t>
            </a:fld>
            <a:endParaRPr lang="en-US"/>
          </a:p>
        </p:txBody>
      </p:sp>
    </p:spTree>
    <p:extLst>
      <p:ext uri="{BB962C8B-B14F-4D97-AF65-F5344CB8AC3E}">
        <p14:creationId xmlns:p14="http://schemas.microsoft.com/office/powerpoint/2010/main" val="258917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61653B-9AA3-5E45-8F8F-27A66DDB43C9}" type="datetimeFigureOut">
              <a:rPr lang="en-US" smtClean="0"/>
              <a:t>11/25/14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2976296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61653B-9AA3-5E45-8F8F-27A66DDB43C9}" type="datetimeFigureOut">
              <a:rPr lang="en-US" smtClean="0"/>
              <a:t>11/25/14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3431063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61653B-9AA3-5E45-8F8F-27A66DDB43C9}" type="datetimeFigureOut">
              <a:rPr lang="en-US" smtClean="0"/>
              <a:t>11/25/14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2967298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61653B-9AA3-5E45-8F8F-27A66DDB43C9}" type="datetimeFigureOut">
              <a:rPr lang="en-US" smtClean="0"/>
              <a:t>11/25/14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371684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61653B-9AA3-5E45-8F8F-27A66DDB43C9}" type="datetimeFigureOut">
              <a:rPr lang="en-US" smtClean="0"/>
              <a:t>11/25/14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331096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61653B-9AA3-5E45-8F8F-27A66DDB43C9}" type="datetimeFigureOut">
              <a:rPr lang="en-US" smtClean="0"/>
              <a:t>11/25/14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1084737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61653B-9AA3-5E45-8F8F-27A66DDB43C9}" type="datetimeFigureOut">
              <a:rPr lang="en-US" smtClean="0"/>
              <a:t>11/25/14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2367888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61653B-9AA3-5E45-8F8F-27A66DDB43C9}" type="datetimeFigureOut">
              <a:rPr lang="en-US" smtClean="0"/>
              <a:t>11/25/14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4234784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61653B-9AA3-5E45-8F8F-27A66DDB43C9}" type="datetimeFigureOut">
              <a:rPr lang="en-US" smtClean="0"/>
              <a:t>11/25/14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2236656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61653B-9AA3-5E45-8F8F-27A66DDB43C9}" type="datetimeFigureOut">
              <a:rPr lang="en-US" smtClean="0"/>
              <a:t>11/25/14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2395907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61653B-9AA3-5E45-8F8F-27A66DDB43C9}" type="datetimeFigureOut">
              <a:rPr lang="en-US" smtClean="0"/>
              <a:t>11/25/14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436FDF-9AA4-6B40-A57C-A26E23E65B90}" type="slidenum">
              <a:rPr lang="en-US" smtClean="0"/>
              <a:t>‹#›</a:t>
            </a:fld>
            <a:endParaRPr lang="en-US"/>
          </a:p>
        </p:txBody>
      </p:sp>
    </p:spTree>
    <p:extLst>
      <p:ext uri="{BB962C8B-B14F-4D97-AF65-F5344CB8AC3E}">
        <p14:creationId xmlns:p14="http://schemas.microsoft.com/office/powerpoint/2010/main" val="32979333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61653B-9AA3-5E45-8F8F-27A66DDB43C9}" type="datetimeFigureOut">
              <a:rPr lang="en-US" smtClean="0"/>
              <a:t>11/25/14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36FDF-9AA4-6B40-A57C-A26E23E65B90}" type="slidenum">
              <a:rPr lang="en-US" smtClean="0"/>
              <a:t>‹#›</a:t>
            </a:fld>
            <a:endParaRPr lang="en-US"/>
          </a:p>
        </p:txBody>
      </p:sp>
    </p:spTree>
    <p:extLst>
      <p:ext uri="{BB962C8B-B14F-4D97-AF65-F5344CB8AC3E}">
        <p14:creationId xmlns:p14="http://schemas.microsoft.com/office/powerpoint/2010/main" val="3045423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1-25 at 6.29.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38" y="0"/>
            <a:ext cx="7477125" cy="6858000"/>
          </a:xfrm>
          <a:prstGeom prst="rect">
            <a:avLst/>
          </a:prstGeom>
        </p:spPr>
      </p:pic>
    </p:spTree>
    <p:extLst>
      <p:ext uri="{BB962C8B-B14F-4D97-AF65-F5344CB8AC3E}">
        <p14:creationId xmlns:p14="http://schemas.microsoft.com/office/powerpoint/2010/main" val="1726409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1.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085850"/>
            <a:ext cx="8102600" cy="4686300"/>
          </a:xfrm>
          <a:prstGeom prst="rect">
            <a:avLst/>
          </a:prstGeom>
        </p:spPr>
      </p:pic>
    </p:spTree>
    <p:extLst>
      <p:ext uri="{BB962C8B-B14F-4D97-AF65-F5344CB8AC3E}">
        <p14:creationId xmlns:p14="http://schemas.microsoft.com/office/powerpoint/2010/main" val="383664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1.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61" y="0"/>
            <a:ext cx="7830679" cy="6858000"/>
          </a:xfrm>
          <a:prstGeom prst="rect">
            <a:avLst/>
          </a:prstGeom>
        </p:spPr>
      </p:pic>
    </p:spTree>
    <p:extLst>
      <p:ext uri="{BB962C8B-B14F-4D97-AF65-F5344CB8AC3E}">
        <p14:creationId xmlns:p14="http://schemas.microsoft.com/office/powerpoint/2010/main" val="141593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1.1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79500"/>
            <a:ext cx="8077200" cy="4699000"/>
          </a:xfrm>
          <a:prstGeom prst="rect">
            <a:avLst/>
          </a:prstGeom>
        </p:spPr>
      </p:pic>
    </p:spTree>
    <p:extLst>
      <p:ext uri="{BB962C8B-B14F-4D97-AF65-F5344CB8AC3E}">
        <p14:creationId xmlns:p14="http://schemas.microsoft.com/office/powerpoint/2010/main" val="670857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1.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1066800"/>
            <a:ext cx="8064500" cy="4724400"/>
          </a:xfrm>
          <a:prstGeom prst="rect">
            <a:avLst/>
          </a:prstGeom>
        </p:spPr>
      </p:pic>
    </p:spTree>
    <p:extLst>
      <p:ext uri="{BB962C8B-B14F-4D97-AF65-F5344CB8AC3E}">
        <p14:creationId xmlns:p14="http://schemas.microsoft.com/office/powerpoint/2010/main" val="171573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1.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1060450"/>
            <a:ext cx="8064500" cy="4737100"/>
          </a:xfrm>
          <a:prstGeom prst="rect">
            <a:avLst/>
          </a:prstGeom>
        </p:spPr>
      </p:pic>
    </p:spTree>
    <p:extLst>
      <p:ext uri="{BB962C8B-B14F-4D97-AF65-F5344CB8AC3E}">
        <p14:creationId xmlns:p14="http://schemas.microsoft.com/office/powerpoint/2010/main" val="3595770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1.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 y="1073150"/>
            <a:ext cx="8089900" cy="4711700"/>
          </a:xfrm>
          <a:prstGeom prst="rect">
            <a:avLst/>
          </a:prstGeom>
        </p:spPr>
      </p:pic>
    </p:spTree>
    <p:extLst>
      <p:ext uri="{BB962C8B-B14F-4D97-AF65-F5344CB8AC3E}">
        <p14:creationId xmlns:p14="http://schemas.microsoft.com/office/powerpoint/2010/main" val="353938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1.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01" y="0"/>
            <a:ext cx="7827199" cy="6858000"/>
          </a:xfrm>
          <a:prstGeom prst="rect">
            <a:avLst/>
          </a:prstGeom>
        </p:spPr>
      </p:pic>
    </p:spTree>
    <p:extLst>
      <p:ext uri="{BB962C8B-B14F-4D97-AF65-F5344CB8AC3E}">
        <p14:creationId xmlns:p14="http://schemas.microsoft.com/office/powerpoint/2010/main" val="2358804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2.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65" y="0"/>
            <a:ext cx="7787070" cy="6858000"/>
          </a:xfrm>
          <a:prstGeom prst="rect">
            <a:avLst/>
          </a:prstGeom>
        </p:spPr>
      </p:pic>
    </p:spTree>
    <p:extLst>
      <p:ext uri="{BB962C8B-B14F-4D97-AF65-F5344CB8AC3E}">
        <p14:creationId xmlns:p14="http://schemas.microsoft.com/office/powerpoint/2010/main" val="4103265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8.13.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1073150"/>
            <a:ext cx="8026400" cy="4711700"/>
          </a:xfrm>
          <a:prstGeom prst="rect">
            <a:avLst/>
          </a:prstGeom>
        </p:spPr>
      </p:pic>
    </p:spTree>
    <p:extLst>
      <p:ext uri="{BB962C8B-B14F-4D97-AF65-F5344CB8AC3E}">
        <p14:creationId xmlns:p14="http://schemas.microsoft.com/office/powerpoint/2010/main" val="2951688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2.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33" y="0"/>
            <a:ext cx="7851735" cy="6858000"/>
          </a:xfrm>
          <a:prstGeom prst="rect">
            <a:avLst/>
          </a:prstGeom>
        </p:spPr>
      </p:pic>
    </p:spTree>
    <p:extLst>
      <p:ext uri="{BB962C8B-B14F-4D97-AF65-F5344CB8AC3E}">
        <p14:creationId xmlns:p14="http://schemas.microsoft.com/office/powerpoint/2010/main" val="332479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29.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092200"/>
            <a:ext cx="8102600" cy="4673600"/>
          </a:xfrm>
          <a:prstGeom prst="rect">
            <a:avLst/>
          </a:prstGeom>
        </p:spPr>
      </p:pic>
    </p:spTree>
    <p:extLst>
      <p:ext uri="{BB962C8B-B14F-4D97-AF65-F5344CB8AC3E}">
        <p14:creationId xmlns:p14="http://schemas.microsoft.com/office/powerpoint/2010/main" val="3767559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2.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87" y="0"/>
            <a:ext cx="7841226" cy="6858000"/>
          </a:xfrm>
          <a:prstGeom prst="rect">
            <a:avLst/>
          </a:prstGeom>
        </p:spPr>
      </p:pic>
    </p:spTree>
    <p:extLst>
      <p:ext uri="{BB962C8B-B14F-4D97-AF65-F5344CB8AC3E}">
        <p14:creationId xmlns:p14="http://schemas.microsoft.com/office/powerpoint/2010/main" val="1861405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3.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64039"/>
            <a:ext cx="8077200" cy="4699000"/>
          </a:xfrm>
          <a:prstGeom prst="rect">
            <a:avLst/>
          </a:prstGeom>
        </p:spPr>
      </p:pic>
    </p:spTree>
    <p:extLst>
      <p:ext uri="{BB962C8B-B14F-4D97-AF65-F5344CB8AC3E}">
        <p14:creationId xmlns:p14="http://schemas.microsoft.com/office/powerpoint/2010/main" val="103101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3.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42" y="0"/>
            <a:ext cx="7853516" cy="6858000"/>
          </a:xfrm>
          <a:prstGeom prst="rect">
            <a:avLst/>
          </a:prstGeom>
        </p:spPr>
      </p:pic>
    </p:spTree>
    <p:extLst>
      <p:ext uri="{BB962C8B-B14F-4D97-AF65-F5344CB8AC3E}">
        <p14:creationId xmlns:p14="http://schemas.microsoft.com/office/powerpoint/2010/main" val="1380049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3.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73" y="0"/>
            <a:ext cx="7806054" cy="6858000"/>
          </a:xfrm>
          <a:prstGeom prst="rect">
            <a:avLst/>
          </a:prstGeom>
        </p:spPr>
      </p:pic>
    </p:spTree>
    <p:extLst>
      <p:ext uri="{BB962C8B-B14F-4D97-AF65-F5344CB8AC3E}">
        <p14:creationId xmlns:p14="http://schemas.microsoft.com/office/powerpoint/2010/main" val="3937577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3.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0"/>
            <a:ext cx="8064500" cy="6654800"/>
          </a:xfrm>
          <a:prstGeom prst="rect">
            <a:avLst/>
          </a:prstGeom>
        </p:spPr>
      </p:pic>
    </p:spTree>
    <p:extLst>
      <p:ext uri="{BB962C8B-B14F-4D97-AF65-F5344CB8AC3E}">
        <p14:creationId xmlns:p14="http://schemas.microsoft.com/office/powerpoint/2010/main" val="4146501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3.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42" y="0"/>
            <a:ext cx="7769117" cy="6858000"/>
          </a:xfrm>
          <a:prstGeom prst="rect">
            <a:avLst/>
          </a:prstGeom>
        </p:spPr>
      </p:pic>
    </p:spTree>
    <p:extLst>
      <p:ext uri="{BB962C8B-B14F-4D97-AF65-F5344CB8AC3E}">
        <p14:creationId xmlns:p14="http://schemas.microsoft.com/office/powerpoint/2010/main" val="1618864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4.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7000"/>
            <a:ext cx="8077200" cy="6604000"/>
          </a:xfrm>
          <a:prstGeom prst="rect">
            <a:avLst/>
          </a:prstGeom>
        </p:spPr>
      </p:pic>
    </p:spTree>
    <p:extLst>
      <p:ext uri="{BB962C8B-B14F-4D97-AF65-F5344CB8AC3E}">
        <p14:creationId xmlns:p14="http://schemas.microsoft.com/office/powerpoint/2010/main" val="2946208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4.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 y="1676400"/>
            <a:ext cx="8089900" cy="3505200"/>
          </a:xfrm>
          <a:prstGeom prst="rect">
            <a:avLst/>
          </a:prstGeom>
        </p:spPr>
      </p:pic>
    </p:spTree>
    <p:extLst>
      <p:ext uri="{BB962C8B-B14F-4D97-AF65-F5344CB8AC3E}">
        <p14:creationId xmlns:p14="http://schemas.microsoft.com/office/powerpoint/2010/main" val="2597540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4.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 y="171450"/>
            <a:ext cx="8089900" cy="6515100"/>
          </a:xfrm>
          <a:prstGeom prst="rect">
            <a:avLst/>
          </a:prstGeom>
        </p:spPr>
      </p:pic>
    </p:spTree>
    <p:extLst>
      <p:ext uri="{BB962C8B-B14F-4D97-AF65-F5344CB8AC3E}">
        <p14:creationId xmlns:p14="http://schemas.microsoft.com/office/powerpoint/2010/main" val="4161110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4.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86" y="0"/>
            <a:ext cx="7832428" cy="6858000"/>
          </a:xfrm>
          <a:prstGeom prst="rect">
            <a:avLst/>
          </a:prstGeom>
        </p:spPr>
      </p:pic>
    </p:spTree>
    <p:extLst>
      <p:ext uri="{BB962C8B-B14F-4D97-AF65-F5344CB8AC3E}">
        <p14:creationId xmlns:p14="http://schemas.microsoft.com/office/powerpoint/2010/main" val="39782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29.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 y="1092200"/>
            <a:ext cx="8089900" cy="4673600"/>
          </a:xfrm>
          <a:prstGeom prst="rect">
            <a:avLst/>
          </a:prstGeom>
        </p:spPr>
      </p:pic>
    </p:spTree>
    <p:extLst>
      <p:ext uri="{BB962C8B-B14F-4D97-AF65-F5344CB8AC3E}">
        <p14:creationId xmlns:p14="http://schemas.microsoft.com/office/powerpoint/2010/main" val="831154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6" y="0"/>
            <a:ext cx="7757809" cy="6858000"/>
          </a:xfrm>
          <a:prstGeom prst="rect">
            <a:avLst/>
          </a:prstGeom>
        </p:spPr>
      </p:pic>
    </p:spTree>
    <p:extLst>
      <p:ext uri="{BB962C8B-B14F-4D97-AF65-F5344CB8AC3E}">
        <p14:creationId xmlns:p14="http://schemas.microsoft.com/office/powerpoint/2010/main" val="340651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0.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 y="1104900"/>
            <a:ext cx="8089900" cy="4648200"/>
          </a:xfrm>
          <a:prstGeom prst="rect">
            <a:avLst/>
          </a:prstGeom>
        </p:spPr>
      </p:pic>
    </p:spTree>
    <p:extLst>
      <p:ext uri="{BB962C8B-B14F-4D97-AF65-F5344CB8AC3E}">
        <p14:creationId xmlns:p14="http://schemas.microsoft.com/office/powerpoint/2010/main" val="415045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0.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 y="1066800"/>
            <a:ext cx="8089900" cy="4724400"/>
          </a:xfrm>
          <a:prstGeom prst="rect">
            <a:avLst/>
          </a:prstGeom>
        </p:spPr>
      </p:pic>
    </p:spTree>
    <p:extLst>
      <p:ext uri="{BB962C8B-B14F-4D97-AF65-F5344CB8AC3E}">
        <p14:creationId xmlns:p14="http://schemas.microsoft.com/office/powerpoint/2010/main" val="396854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0.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060450"/>
            <a:ext cx="8102600" cy="4737100"/>
          </a:xfrm>
          <a:prstGeom prst="rect">
            <a:avLst/>
          </a:prstGeom>
        </p:spPr>
      </p:pic>
    </p:spTree>
    <p:extLst>
      <p:ext uri="{BB962C8B-B14F-4D97-AF65-F5344CB8AC3E}">
        <p14:creationId xmlns:p14="http://schemas.microsoft.com/office/powerpoint/2010/main" val="400501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0.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85850"/>
            <a:ext cx="8077200" cy="4686300"/>
          </a:xfrm>
          <a:prstGeom prst="rect">
            <a:avLst/>
          </a:prstGeom>
        </p:spPr>
      </p:pic>
    </p:spTree>
    <p:extLst>
      <p:ext uri="{BB962C8B-B14F-4D97-AF65-F5344CB8AC3E}">
        <p14:creationId xmlns:p14="http://schemas.microsoft.com/office/powerpoint/2010/main" val="3648392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0.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1066800"/>
            <a:ext cx="8064500" cy="4724400"/>
          </a:xfrm>
          <a:prstGeom prst="rect">
            <a:avLst/>
          </a:prstGeom>
        </p:spPr>
      </p:pic>
    </p:spTree>
    <p:extLst>
      <p:ext uri="{BB962C8B-B14F-4D97-AF65-F5344CB8AC3E}">
        <p14:creationId xmlns:p14="http://schemas.microsoft.com/office/powerpoint/2010/main" val="1979880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5 at 6.30.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1066800"/>
            <a:ext cx="8064500" cy="4724400"/>
          </a:xfrm>
          <a:prstGeom prst="rect">
            <a:avLst/>
          </a:prstGeom>
        </p:spPr>
      </p:pic>
    </p:spTree>
    <p:extLst>
      <p:ext uri="{BB962C8B-B14F-4D97-AF65-F5344CB8AC3E}">
        <p14:creationId xmlns:p14="http://schemas.microsoft.com/office/powerpoint/2010/main" val="3285213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TotalTime>
  <Words>2095</Words>
  <Application>Microsoft Macintosh PowerPoint</Application>
  <PresentationFormat>On-screen Show (4:3)</PresentationFormat>
  <Paragraphs>149</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AB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Goliwas</dc:creator>
  <cp:lastModifiedBy>Ben Goliwas</cp:lastModifiedBy>
  <cp:revision>4</cp:revision>
  <dcterms:created xsi:type="dcterms:W3CDTF">2014-11-25T11:35:13Z</dcterms:created>
  <dcterms:modified xsi:type="dcterms:W3CDTF">2014-11-25T13:19:51Z</dcterms:modified>
</cp:coreProperties>
</file>